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8"/>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290" r:id="rId21"/>
    <p:sldId id="304" r:id="rId22"/>
    <p:sldId id="272" r:id="rId23"/>
    <p:sldId id="295" r:id="rId24"/>
    <p:sldId id="273" r:id="rId25"/>
    <p:sldId id="343" r:id="rId26"/>
    <p:sldId id="346" r:id="rId27"/>
    <p:sldId id="345" r:id="rId28"/>
    <p:sldId id="274" r:id="rId29"/>
    <p:sldId id="344" r:id="rId30"/>
    <p:sldId id="299" r:id="rId31"/>
    <p:sldId id="300" r:id="rId32"/>
    <p:sldId id="301" r:id="rId33"/>
    <p:sldId id="302" r:id="rId34"/>
    <p:sldId id="303" r:id="rId35"/>
    <p:sldId id="305" r:id="rId36"/>
    <p:sldId id="275" r:id="rId37"/>
    <p:sldId id="347" r:id="rId38"/>
    <p:sldId id="348" r:id="rId39"/>
    <p:sldId id="349" r:id="rId40"/>
    <p:sldId id="350" r:id="rId41"/>
    <p:sldId id="351" r:id="rId42"/>
    <p:sldId id="352" r:id="rId43"/>
    <p:sldId id="353" r:id="rId44"/>
    <p:sldId id="310" r:id="rId45"/>
    <p:sldId id="311" r:id="rId46"/>
    <p:sldId id="334" r:id="rId47"/>
    <p:sldId id="335" r:id="rId48"/>
    <p:sldId id="336" r:id="rId49"/>
    <p:sldId id="337" r:id="rId50"/>
    <p:sldId id="312" r:id="rId51"/>
    <p:sldId id="313" r:id="rId52"/>
    <p:sldId id="315" r:id="rId53"/>
    <p:sldId id="278" r:id="rId54"/>
    <p:sldId id="354" r:id="rId55"/>
    <p:sldId id="355" r:id="rId56"/>
    <p:sldId id="356" r:id="rId57"/>
    <p:sldId id="357" r:id="rId58"/>
    <p:sldId id="358" r:id="rId59"/>
    <p:sldId id="359" r:id="rId60"/>
    <p:sldId id="360" r:id="rId61"/>
    <p:sldId id="320" r:id="rId62"/>
    <p:sldId id="321" r:id="rId63"/>
    <p:sldId id="322" r:id="rId64"/>
    <p:sldId id="323" r:id="rId65"/>
    <p:sldId id="324" r:id="rId66"/>
    <p:sldId id="281" r:id="rId67"/>
    <p:sldId id="286" r:id="rId68"/>
    <p:sldId id="287" r:id="rId69"/>
    <p:sldId id="325" r:id="rId70"/>
    <p:sldId id="333" r:id="rId71"/>
    <p:sldId id="327" r:id="rId72"/>
    <p:sldId id="328" r:id="rId73"/>
    <p:sldId id="329" r:id="rId74"/>
    <p:sldId id="330" r:id="rId75"/>
    <p:sldId id="331" r:id="rId76"/>
    <p:sldId id="332" r:id="rId77"/>
    <p:sldId id="338" r:id="rId78"/>
    <p:sldId id="339" r:id="rId79"/>
    <p:sldId id="340" r:id="rId80"/>
    <p:sldId id="283" r:id="rId81"/>
    <p:sldId id="342" r:id="rId82"/>
    <p:sldId id="341" r:id="rId83"/>
    <p:sldId id="284" r:id="rId84"/>
    <p:sldId id="285" r:id="rId85"/>
    <p:sldId id="291" r:id="rId86"/>
    <p:sldId id="29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8"/>
    <p:restoredTop sz="94719"/>
  </p:normalViewPr>
  <p:slideViewPr>
    <p:cSldViewPr snapToGrid="0">
      <p:cViewPr varScale="1">
        <p:scale>
          <a:sx n="138" d="100"/>
          <a:sy n="138" d="100"/>
        </p:scale>
        <p:origin x="184"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ata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49.svg"/><Relationship Id="rId5" Type="http://schemas.openxmlformats.org/officeDocument/2006/relationships/image" Target="../media/image45.png"/><Relationship Id="rId4" Type="http://schemas.openxmlformats.org/officeDocument/2006/relationships/image" Target="../media/image55.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49.svg"/><Relationship Id="rId5" Type="http://schemas.openxmlformats.org/officeDocument/2006/relationships/image" Target="../media/image45.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pPr>
            <a:buNone/>
          </a:pPr>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custScaleY="155038"/>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custLinFactNeighborY="-520"/>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95E76A7-9E8D-094B-A84A-36FF6C6C185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GB"/>
        </a:p>
      </dgm:t>
    </dgm:pt>
    <dgm:pt modelId="{74EC509A-8094-3848-BE44-42AEE1210940}">
      <dgm:prSet phldrT="[Text]"/>
      <dgm:spPr/>
      <dgm:t>
        <a:bodyPr/>
        <a:lstStyle/>
        <a:p>
          <a:pPr>
            <a:lnSpc>
              <a:spcPct val="100000"/>
            </a:lnSpc>
            <a:defRPr b="1"/>
          </a:pPr>
          <a:r>
            <a:rPr lang="en-GB"/>
            <a:t>Development cost</a:t>
          </a:r>
        </a:p>
      </dgm:t>
    </dgm:pt>
    <dgm:pt modelId="{299D3D84-29B3-9846-AC03-A9F8202CCA7C}" type="parTrans" cxnId="{F0DB0F2C-ABC7-E745-9BC9-9AF269C72C89}">
      <dgm:prSet/>
      <dgm:spPr/>
      <dgm:t>
        <a:bodyPr/>
        <a:lstStyle/>
        <a:p>
          <a:endParaRPr lang="en-GB"/>
        </a:p>
      </dgm:t>
    </dgm:pt>
    <dgm:pt modelId="{6A52B6F9-562D-DD43-8512-B3E216778756}" type="sibTrans" cxnId="{F0DB0F2C-ABC7-E745-9BC9-9AF269C72C89}">
      <dgm:prSet/>
      <dgm:spPr/>
      <dgm:t>
        <a:bodyPr/>
        <a:lstStyle/>
        <a:p>
          <a:endParaRPr lang="en-GB"/>
        </a:p>
      </dgm:t>
    </dgm:pt>
    <dgm:pt modelId="{067CF35E-BE65-6247-87C5-B9D69329C140}">
      <dgm:prSet phldrT="[Text]"/>
      <dgm:spPr/>
      <dgm:t>
        <a:bodyPr/>
        <a:lstStyle/>
        <a:p>
          <a:pPr>
            <a:lnSpc>
              <a:spcPct val="100000"/>
            </a:lnSpc>
          </a:pPr>
          <a:r>
            <a:rPr lang="en-SG">
              <a:latin typeface="Roboto"/>
              <a:ea typeface="Roboto"/>
              <a:cs typeface="Roboto"/>
              <a:sym typeface="Roboto"/>
            </a:rPr>
            <a:t>Personnel costs for data scientists and engineers.</a:t>
          </a:r>
          <a:endParaRPr lang="en-GB"/>
        </a:p>
      </dgm:t>
    </dgm:pt>
    <dgm:pt modelId="{6501E8C7-9417-1F4E-BB33-74BDCA630C6E}" type="parTrans" cxnId="{D18A4938-45C6-6C48-8575-4B2998FBB28D}">
      <dgm:prSet/>
      <dgm:spPr/>
      <dgm:t>
        <a:bodyPr/>
        <a:lstStyle/>
        <a:p>
          <a:endParaRPr lang="en-GB"/>
        </a:p>
      </dgm:t>
    </dgm:pt>
    <dgm:pt modelId="{33C77DDD-B82D-4D42-9445-7B6071A9F670}" type="sibTrans" cxnId="{D18A4938-45C6-6C48-8575-4B2998FBB28D}">
      <dgm:prSet/>
      <dgm:spPr/>
      <dgm:t>
        <a:bodyPr/>
        <a:lstStyle/>
        <a:p>
          <a:endParaRPr lang="en-GB"/>
        </a:p>
      </dgm:t>
    </dgm:pt>
    <dgm:pt modelId="{36B9C65D-2832-014C-835C-7E3B4921A51C}">
      <dgm:prSet phldrT="[Text]"/>
      <dgm:spPr/>
      <dgm:t>
        <a:bodyPr/>
        <a:lstStyle/>
        <a:p>
          <a:pPr>
            <a:lnSpc>
              <a:spcPct val="100000"/>
            </a:lnSpc>
            <a:defRPr b="1"/>
          </a:pPr>
          <a:r>
            <a:rPr lang="en-GB"/>
            <a:t>Implementation cost</a:t>
          </a:r>
        </a:p>
      </dgm:t>
    </dgm:pt>
    <dgm:pt modelId="{4C147870-5F95-EA4F-B666-9D2F65DF8462}" type="parTrans" cxnId="{E16333A9-7525-C941-8FCC-EF69058410A3}">
      <dgm:prSet/>
      <dgm:spPr/>
      <dgm:t>
        <a:bodyPr/>
        <a:lstStyle/>
        <a:p>
          <a:endParaRPr lang="en-GB"/>
        </a:p>
      </dgm:t>
    </dgm:pt>
    <dgm:pt modelId="{586D6681-BFA6-E441-9D4C-46045298AC73}" type="sibTrans" cxnId="{E16333A9-7525-C941-8FCC-EF69058410A3}">
      <dgm:prSet/>
      <dgm:spPr/>
      <dgm:t>
        <a:bodyPr/>
        <a:lstStyle/>
        <a:p>
          <a:endParaRPr lang="en-GB"/>
        </a:p>
      </dgm:t>
    </dgm:pt>
    <dgm:pt modelId="{DF814031-1D43-7A43-8FBF-B9E5686DC55C}">
      <dgm:prSet phldrT="[Text]"/>
      <dgm:spPr/>
      <dgm:t>
        <a:bodyPr/>
        <a:lstStyle/>
        <a:p>
          <a:pPr>
            <a:lnSpc>
              <a:spcPct val="100000"/>
            </a:lnSpc>
          </a:pPr>
          <a:r>
            <a:rPr lang="en-SG">
              <a:latin typeface="Roboto"/>
              <a:ea typeface="Roboto"/>
              <a:cs typeface="Roboto"/>
              <a:sym typeface="Roboto"/>
            </a:rPr>
            <a:t>Integration into existing ATM systems</a:t>
          </a:r>
          <a:endParaRPr lang="en-GB"/>
        </a:p>
      </dgm:t>
    </dgm:pt>
    <dgm:pt modelId="{80DA391C-428D-F34A-BB52-9CCDFD009892}" type="parTrans" cxnId="{0B5365F1-E643-E642-8923-33D3F20A83DD}">
      <dgm:prSet/>
      <dgm:spPr/>
      <dgm:t>
        <a:bodyPr/>
        <a:lstStyle/>
        <a:p>
          <a:endParaRPr lang="en-GB"/>
        </a:p>
      </dgm:t>
    </dgm:pt>
    <dgm:pt modelId="{8A819A56-8E54-594B-8D60-5AC3AC49804A}" type="sibTrans" cxnId="{0B5365F1-E643-E642-8923-33D3F20A83DD}">
      <dgm:prSet/>
      <dgm:spPr/>
      <dgm:t>
        <a:bodyPr/>
        <a:lstStyle/>
        <a:p>
          <a:endParaRPr lang="en-GB"/>
        </a:p>
      </dgm:t>
    </dgm:pt>
    <dgm:pt modelId="{84ECCEB6-4DBD-D846-B1D1-5E5757CA89A2}">
      <dgm:prSet phldrT="[Text]"/>
      <dgm:spPr/>
      <dgm:t>
        <a:bodyPr/>
        <a:lstStyle/>
        <a:p>
          <a:pPr>
            <a:lnSpc>
              <a:spcPct val="100000"/>
            </a:lnSpc>
            <a:defRPr b="1"/>
          </a:pPr>
          <a:r>
            <a:rPr lang="en-GB"/>
            <a:t>Maintenance</a:t>
          </a:r>
        </a:p>
      </dgm:t>
    </dgm:pt>
    <dgm:pt modelId="{93B99E5A-83D6-4F45-B246-3BAB5CA95A6C}" type="parTrans" cxnId="{6949B851-E9A3-E84D-955C-CDB6107BDB12}">
      <dgm:prSet/>
      <dgm:spPr/>
      <dgm:t>
        <a:bodyPr/>
        <a:lstStyle/>
        <a:p>
          <a:endParaRPr lang="en-GB"/>
        </a:p>
      </dgm:t>
    </dgm:pt>
    <dgm:pt modelId="{E3B7A040-06A7-B14E-ABFB-54C005D04E89}" type="sibTrans" cxnId="{6949B851-E9A3-E84D-955C-CDB6107BDB12}">
      <dgm:prSet/>
      <dgm:spPr/>
      <dgm:t>
        <a:bodyPr/>
        <a:lstStyle/>
        <a:p>
          <a:endParaRPr lang="en-GB"/>
        </a:p>
      </dgm:t>
    </dgm:pt>
    <dgm:pt modelId="{D3ADB166-0E72-DA48-B761-1BBB36882CAE}">
      <dgm:prSet phldrT="[Text]"/>
      <dgm:spPr/>
      <dgm:t>
        <a:bodyPr/>
        <a:lstStyle/>
        <a:p>
          <a:pPr>
            <a:lnSpc>
              <a:spcPct val="100000"/>
            </a:lnSpc>
          </a:pPr>
          <a:r>
            <a:rPr lang="en-SG">
              <a:latin typeface="Roboto"/>
              <a:ea typeface="Roboto"/>
              <a:cs typeface="Roboto"/>
              <a:sym typeface="Roboto"/>
            </a:rPr>
            <a:t>Regular face model updates to ensure accuracy with new data.</a:t>
          </a:r>
          <a:endParaRPr lang="en-GB"/>
        </a:p>
      </dgm:t>
    </dgm:pt>
    <dgm:pt modelId="{CF7111A0-1D5C-B543-85CF-E55224F9AA7E}" type="parTrans" cxnId="{6735EAC0-0FF1-C640-9DA2-F2CDDB131897}">
      <dgm:prSet/>
      <dgm:spPr/>
      <dgm:t>
        <a:bodyPr/>
        <a:lstStyle/>
        <a:p>
          <a:endParaRPr lang="en-GB"/>
        </a:p>
      </dgm:t>
    </dgm:pt>
    <dgm:pt modelId="{49430301-6B9B-2348-9BD9-2A515FD70F6B}" type="sibTrans" cxnId="{6735EAC0-0FF1-C640-9DA2-F2CDDB131897}">
      <dgm:prSet/>
      <dgm:spPr/>
      <dgm:t>
        <a:bodyPr/>
        <a:lstStyle/>
        <a:p>
          <a:endParaRPr lang="en-GB"/>
        </a:p>
      </dgm:t>
    </dgm:pt>
    <dgm:pt modelId="{3B8527CB-EE66-AC4D-8A8A-00DB649F03A2}">
      <dgm:prSet phldrT="[Text]"/>
      <dgm:spPr/>
      <dgm:t>
        <a:bodyPr/>
        <a:lstStyle/>
        <a:p>
          <a:pPr>
            <a:lnSpc>
              <a:spcPct val="100000"/>
            </a:lnSpc>
          </a:pPr>
          <a:r>
            <a:rPr lang="en-SG">
              <a:latin typeface="Roboto"/>
              <a:ea typeface="Roboto"/>
              <a:cs typeface="Roboto"/>
              <a:sym typeface="Roboto"/>
            </a:rPr>
            <a:t>Computational resources for training.</a:t>
          </a:r>
          <a:endParaRPr lang="en-GB"/>
        </a:p>
      </dgm:t>
    </dgm:pt>
    <dgm:pt modelId="{84BFD936-7B9C-094E-A44A-91301D2BB692}" type="parTrans" cxnId="{BA38489D-020E-D142-A57C-5F152F67A699}">
      <dgm:prSet/>
      <dgm:spPr/>
      <dgm:t>
        <a:bodyPr/>
        <a:lstStyle/>
        <a:p>
          <a:endParaRPr lang="en-GB"/>
        </a:p>
      </dgm:t>
    </dgm:pt>
    <dgm:pt modelId="{B6589188-E45F-B54C-B907-98201F7E4EFA}" type="sibTrans" cxnId="{BA38489D-020E-D142-A57C-5F152F67A699}">
      <dgm:prSet/>
      <dgm:spPr/>
      <dgm:t>
        <a:bodyPr/>
        <a:lstStyle/>
        <a:p>
          <a:endParaRPr lang="en-GB"/>
        </a:p>
      </dgm:t>
    </dgm:pt>
    <dgm:pt modelId="{09957E05-7307-624F-9CA8-A7FB43251C2B}">
      <dgm:prSet phldrT="[Text]"/>
      <dgm:spPr/>
      <dgm:t>
        <a:bodyPr/>
        <a:lstStyle/>
        <a:p>
          <a:pPr>
            <a:lnSpc>
              <a:spcPct val="100000"/>
            </a:lnSpc>
          </a:pPr>
          <a:r>
            <a:rPr lang="en-GB"/>
            <a:t>Costs of installing camera or any related hardware onto ATMs</a:t>
          </a:r>
        </a:p>
      </dgm:t>
    </dgm:pt>
    <dgm:pt modelId="{772AD2D7-F3BD-5A45-BB8A-EC775D930E1A}" type="parTrans" cxnId="{ABA207CD-AD74-C14E-B758-8E6C533B357F}">
      <dgm:prSet/>
      <dgm:spPr/>
      <dgm:t>
        <a:bodyPr/>
        <a:lstStyle/>
        <a:p>
          <a:endParaRPr lang="en-GB"/>
        </a:p>
      </dgm:t>
    </dgm:pt>
    <dgm:pt modelId="{33F01C12-300B-F74E-A3C4-D2F8F9B82CCF}" type="sibTrans" cxnId="{ABA207CD-AD74-C14E-B758-8E6C533B357F}">
      <dgm:prSet/>
      <dgm:spPr/>
      <dgm:t>
        <a:bodyPr/>
        <a:lstStyle/>
        <a:p>
          <a:endParaRPr lang="en-GB"/>
        </a:p>
      </dgm:t>
    </dgm:pt>
    <dgm:pt modelId="{C6C4C60B-5584-40A7-A6B7-BFB7F868D156}" type="pres">
      <dgm:prSet presAssocID="{C95E76A7-9E8D-094B-A84A-36FF6C6C1857}" presName="root" presStyleCnt="0">
        <dgm:presLayoutVars>
          <dgm:dir/>
          <dgm:resizeHandles val="exact"/>
        </dgm:presLayoutVars>
      </dgm:prSet>
      <dgm:spPr/>
    </dgm:pt>
    <dgm:pt modelId="{D8B07CB7-EEC4-4C75-B8CD-D1E1AAA95A3E}" type="pres">
      <dgm:prSet presAssocID="{74EC509A-8094-3848-BE44-42AEE1210940}" presName="compNode" presStyleCnt="0"/>
      <dgm:spPr/>
    </dgm:pt>
    <dgm:pt modelId="{DC8225FF-3E53-4333-8F7D-D60746A1BF1D}" type="pres">
      <dgm:prSet presAssocID="{74EC509A-8094-3848-BE44-42AEE12109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B7CAE634-0F7A-4EEB-A9D7-B905D8AD6B02}" type="pres">
      <dgm:prSet presAssocID="{74EC509A-8094-3848-BE44-42AEE1210940}" presName="iconSpace" presStyleCnt="0"/>
      <dgm:spPr/>
    </dgm:pt>
    <dgm:pt modelId="{DC0BCE17-F95A-40E7-8AA0-AA22278BDBE3}" type="pres">
      <dgm:prSet presAssocID="{74EC509A-8094-3848-BE44-42AEE1210940}" presName="parTx" presStyleLbl="revTx" presStyleIdx="0" presStyleCnt="6">
        <dgm:presLayoutVars>
          <dgm:chMax val="0"/>
          <dgm:chPref val="0"/>
        </dgm:presLayoutVars>
      </dgm:prSet>
      <dgm:spPr/>
    </dgm:pt>
    <dgm:pt modelId="{2272D5F3-396C-4AEE-A8E6-653714041AA2}" type="pres">
      <dgm:prSet presAssocID="{74EC509A-8094-3848-BE44-42AEE1210940}" presName="txSpace" presStyleCnt="0"/>
      <dgm:spPr/>
    </dgm:pt>
    <dgm:pt modelId="{6E753F81-1840-472E-B732-AA0303EC2B67}" type="pres">
      <dgm:prSet presAssocID="{74EC509A-8094-3848-BE44-42AEE1210940}" presName="desTx" presStyleLbl="revTx" presStyleIdx="1" presStyleCnt="6">
        <dgm:presLayoutVars/>
      </dgm:prSet>
      <dgm:spPr/>
    </dgm:pt>
    <dgm:pt modelId="{582FD207-FF3C-4E54-9650-9DA5A6EAD90C}" type="pres">
      <dgm:prSet presAssocID="{6A52B6F9-562D-DD43-8512-B3E216778756}" presName="sibTrans" presStyleCnt="0"/>
      <dgm:spPr/>
    </dgm:pt>
    <dgm:pt modelId="{0AAEA652-BF1B-4CF9-8B2C-1775873D0CC7}" type="pres">
      <dgm:prSet presAssocID="{36B9C65D-2832-014C-835C-7E3B4921A51C}" presName="compNode" presStyleCnt="0"/>
      <dgm:spPr/>
    </dgm:pt>
    <dgm:pt modelId="{4F144F43-4AF6-4C07-B697-684928858E72}" type="pres">
      <dgm:prSet presAssocID="{36B9C65D-2832-014C-835C-7E3B4921A5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5D4C1D8-9525-4E1F-BDD8-36EB30E7D8F4}" type="pres">
      <dgm:prSet presAssocID="{36B9C65D-2832-014C-835C-7E3B4921A51C}" presName="iconSpace" presStyleCnt="0"/>
      <dgm:spPr/>
    </dgm:pt>
    <dgm:pt modelId="{2D11CD08-9414-4AFB-AA9C-174853115415}" type="pres">
      <dgm:prSet presAssocID="{36B9C65D-2832-014C-835C-7E3B4921A51C}" presName="parTx" presStyleLbl="revTx" presStyleIdx="2" presStyleCnt="6">
        <dgm:presLayoutVars>
          <dgm:chMax val="0"/>
          <dgm:chPref val="0"/>
        </dgm:presLayoutVars>
      </dgm:prSet>
      <dgm:spPr/>
    </dgm:pt>
    <dgm:pt modelId="{E69B948E-E8E4-48F1-8958-1EB6381D53D5}" type="pres">
      <dgm:prSet presAssocID="{36B9C65D-2832-014C-835C-7E3B4921A51C}" presName="txSpace" presStyleCnt="0"/>
      <dgm:spPr/>
    </dgm:pt>
    <dgm:pt modelId="{6894008C-564C-4225-B3C3-FD54AF11F35D}" type="pres">
      <dgm:prSet presAssocID="{36B9C65D-2832-014C-835C-7E3B4921A51C}" presName="desTx" presStyleLbl="revTx" presStyleIdx="3" presStyleCnt="6">
        <dgm:presLayoutVars/>
      </dgm:prSet>
      <dgm:spPr/>
    </dgm:pt>
    <dgm:pt modelId="{93740B2D-DE8E-494E-B548-959E93356974}" type="pres">
      <dgm:prSet presAssocID="{586D6681-BFA6-E441-9D4C-46045298AC73}" presName="sibTrans" presStyleCnt="0"/>
      <dgm:spPr/>
    </dgm:pt>
    <dgm:pt modelId="{EE29574F-A627-4AD4-831D-94ED1D254814}" type="pres">
      <dgm:prSet presAssocID="{84ECCEB6-4DBD-D846-B1D1-5E5757CA89A2}" presName="compNode" presStyleCnt="0"/>
      <dgm:spPr/>
    </dgm:pt>
    <dgm:pt modelId="{F4036862-2732-4672-9BED-DA114F687936}" type="pres">
      <dgm:prSet presAssocID="{84ECCEB6-4DBD-D846-B1D1-5E5757CA89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02310AA-8A3F-4035-86AC-121681C74E27}" type="pres">
      <dgm:prSet presAssocID="{84ECCEB6-4DBD-D846-B1D1-5E5757CA89A2}" presName="iconSpace" presStyleCnt="0"/>
      <dgm:spPr/>
    </dgm:pt>
    <dgm:pt modelId="{8CCB3717-F401-4E5A-8480-1F62AFE05457}" type="pres">
      <dgm:prSet presAssocID="{84ECCEB6-4DBD-D846-B1D1-5E5757CA89A2}" presName="parTx" presStyleLbl="revTx" presStyleIdx="4" presStyleCnt="6">
        <dgm:presLayoutVars>
          <dgm:chMax val="0"/>
          <dgm:chPref val="0"/>
        </dgm:presLayoutVars>
      </dgm:prSet>
      <dgm:spPr/>
    </dgm:pt>
    <dgm:pt modelId="{17A25B42-C3CC-4689-A698-706686DB5F60}" type="pres">
      <dgm:prSet presAssocID="{84ECCEB6-4DBD-D846-B1D1-5E5757CA89A2}" presName="txSpace" presStyleCnt="0"/>
      <dgm:spPr/>
    </dgm:pt>
    <dgm:pt modelId="{F952DC94-5E24-4A7C-AB85-E9B4B2399C38}" type="pres">
      <dgm:prSet presAssocID="{84ECCEB6-4DBD-D846-B1D1-5E5757CA89A2}" presName="desTx" presStyleLbl="revTx" presStyleIdx="5" presStyleCnt="6">
        <dgm:presLayoutVars/>
      </dgm:prSet>
      <dgm:spPr/>
    </dgm:pt>
  </dgm:ptLst>
  <dgm:cxnLst>
    <dgm:cxn modelId="{F0DB0F2C-ABC7-E745-9BC9-9AF269C72C89}" srcId="{C95E76A7-9E8D-094B-A84A-36FF6C6C1857}" destId="{74EC509A-8094-3848-BE44-42AEE1210940}" srcOrd="0" destOrd="0" parTransId="{299D3D84-29B3-9846-AC03-A9F8202CCA7C}" sibTransId="{6A52B6F9-562D-DD43-8512-B3E216778756}"/>
    <dgm:cxn modelId="{AB85EE35-1D10-A044-A2A2-1A34212B0241}" type="presOf" srcId="{09957E05-7307-624F-9CA8-A7FB43251C2B}" destId="{6894008C-564C-4225-B3C3-FD54AF11F35D}" srcOrd="0" destOrd="1" presId="urn:microsoft.com/office/officeart/2018/2/layout/IconLabelDescriptionList"/>
    <dgm:cxn modelId="{D18A4938-45C6-6C48-8575-4B2998FBB28D}" srcId="{74EC509A-8094-3848-BE44-42AEE1210940}" destId="{067CF35E-BE65-6247-87C5-B9D69329C140}" srcOrd="0" destOrd="0" parTransId="{6501E8C7-9417-1F4E-BB33-74BDCA630C6E}" sibTransId="{33C77DDD-B82D-4D42-9445-7B6071A9F670}"/>
    <dgm:cxn modelId="{1470DC3A-3978-844C-8921-6B30B6068301}" type="presOf" srcId="{36B9C65D-2832-014C-835C-7E3B4921A51C}" destId="{2D11CD08-9414-4AFB-AA9C-174853115415}" srcOrd="0" destOrd="0" presId="urn:microsoft.com/office/officeart/2018/2/layout/IconLabelDescriptionList"/>
    <dgm:cxn modelId="{7A1CC13C-032A-B74E-8AA2-F106FC6BB7A6}" type="presOf" srcId="{74EC509A-8094-3848-BE44-42AEE1210940}" destId="{DC0BCE17-F95A-40E7-8AA0-AA22278BDBE3}" srcOrd="0" destOrd="0" presId="urn:microsoft.com/office/officeart/2018/2/layout/IconLabelDescriptionList"/>
    <dgm:cxn modelId="{ABBB9342-2BC7-9E4F-863A-7A8D77629F4D}" type="presOf" srcId="{C95E76A7-9E8D-094B-A84A-36FF6C6C1857}" destId="{C6C4C60B-5584-40A7-A6B7-BFB7F868D156}" srcOrd="0" destOrd="0" presId="urn:microsoft.com/office/officeart/2018/2/layout/IconLabelDescriptionList"/>
    <dgm:cxn modelId="{D75E4F48-17EA-6147-A1B6-BEADDB93A01F}" type="presOf" srcId="{3B8527CB-EE66-AC4D-8A8A-00DB649F03A2}" destId="{6E753F81-1840-472E-B732-AA0303EC2B67}" srcOrd="0" destOrd="1" presId="urn:microsoft.com/office/officeart/2018/2/layout/IconLabelDescriptionList"/>
    <dgm:cxn modelId="{6949B851-E9A3-E84D-955C-CDB6107BDB12}" srcId="{C95E76A7-9E8D-094B-A84A-36FF6C6C1857}" destId="{84ECCEB6-4DBD-D846-B1D1-5E5757CA89A2}" srcOrd="2" destOrd="0" parTransId="{93B99E5A-83D6-4F45-B246-3BAB5CA95A6C}" sibTransId="{E3B7A040-06A7-B14E-ABFB-54C005D04E89}"/>
    <dgm:cxn modelId="{E5001158-AE72-7043-86AC-2E30844093D1}" type="presOf" srcId="{DF814031-1D43-7A43-8FBF-B9E5686DC55C}" destId="{6894008C-564C-4225-B3C3-FD54AF11F35D}" srcOrd="0" destOrd="0" presId="urn:microsoft.com/office/officeart/2018/2/layout/IconLabelDescriptionList"/>
    <dgm:cxn modelId="{6A9F9394-7DF9-FF4F-8F87-D29833BB7554}" type="presOf" srcId="{D3ADB166-0E72-DA48-B761-1BBB36882CAE}" destId="{F952DC94-5E24-4A7C-AB85-E9B4B2399C38}" srcOrd="0" destOrd="0" presId="urn:microsoft.com/office/officeart/2018/2/layout/IconLabelDescriptionList"/>
    <dgm:cxn modelId="{BA38489D-020E-D142-A57C-5F152F67A699}" srcId="{74EC509A-8094-3848-BE44-42AEE1210940}" destId="{3B8527CB-EE66-AC4D-8A8A-00DB649F03A2}" srcOrd="1" destOrd="0" parTransId="{84BFD936-7B9C-094E-A44A-91301D2BB692}" sibTransId="{B6589188-E45F-B54C-B907-98201F7E4EFA}"/>
    <dgm:cxn modelId="{E16333A9-7525-C941-8FCC-EF69058410A3}" srcId="{C95E76A7-9E8D-094B-A84A-36FF6C6C1857}" destId="{36B9C65D-2832-014C-835C-7E3B4921A51C}" srcOrd="1" destOrd="0" parTransId="{4C147870-5F95-EA4F-B666-9D2F65DF8462}" sibTransId="{586D6681-BFA6-E441-9D4C-46045298AC73}"/>
    <dgm:cxn modelId="{07740DAA-F8F2-9247-A76B-679A58C4B1AC}" type="presOf" srcId="{84ECCEB6-4DBD-D846-B1D1-5E5757CA89A2}" destId="{8CCB3717-F401-4E5A-8480-1F62AFE05457}" srcOrd="0" destOrd="0" presId="urn:microsoft.com/office/officeart/2018/2/layout/IconLabelDescriptionList"/>
    <dgm:cxn modelId="{6735EAC0-0FF1-C640-9DA2-F2CDDB131897}" srcId="{84ECCEB6-4DBD-D846-B1D1-5E5757CA89A2}" destId="{D3ADB166-0E72-DA48-B761-1BBB36882CAE}" srcOrd="0" destOrd="0" parTransId="{CF7111A0-1D5C-B543-85CF-E55224F9AA7E}" sibTransId="{49430301-6B9B-2348-9BD9-2A515FD70F6B}"/>
    <dgm:cxn modelId="{ABA207CD-AD74-C14E-B758-8E6C533B357F}" srcId="{36B9C65D-2832-014C-835C-7E3B4921A51C}" destId="{09957E05-7307-624F-9CA8-A7FB43251C2B}" srcOrd="1" destOrd="0" parTransId="{772AD2D7-F3BD-5A45-BB8A-EC775D930E1A}" sibTransId="{33F01C12-300B-F74E-A3C4-D2F8F9B82CCF}"/>
    <dgm:cxn modelId="{58E044DC-2CA5-C34F-9726-72367423C943}" type="presOf" srcId="{067CF35E-BE65-6247-87C5-B9D69329C140}" destId="{6E753F81-1840-472E-B732-AA0303EC2B67}" srcOrd="0" destOrd="0" presId="urn:microsoft.com/office/officeart/2018/2/layout/IconLabelDescriptionList"/>
    <dgm:cxn modelId="{0B5365F1-E643-E642-8923-33D3F20A83DD}" srcId="{36B9C65D-2832-014C-835C-7E3B4921A51C}" destId="{DF814031-1D43-7A43-8FBF-B9E5686DC55C}" srcOrd="0" destOrd="0" parTransId="{80DA391C-428D-F34A-BB52-9CCDFD009892}" sibTransId="{8A819A56-8E54-594B-8D60-5AC3AC49804A}"/>
    <dgm:cxn modelId="{E13A9A77-1CBB-3441-9C60-AB32B9E91545}" type="presParOf" srcId="{C6C4C60B-5584-40A7-A6B7-BFB7F868D156}" destId="{D8B07CB7-EEC4-4C75-B8CD-D1E1AAA95A3E}" srcOrd="0" destOrd="0" presId="urn:microsoft.com/office/officeart/2018/2/layout/IconLabelDescriptionList"/>
    <dgm:cxn modelId="{78C1CF51-68B0-FF48-90DC-C8E3E35C914E}" type="presParOf" srcId="{D8B07CB7-EEC4-4C75-B8CD-D1E1AAA95A3E}" destId="{DC8225FF-3E53-4333-8F7D-D60746A1BF1D}" srcOrd="0" destOrd="0" presId="urn:microsoft.com/office/officeart/2018/2/layout/IconLabelDescriptionList"/>
    <dgm:cxn modelId="{E59F11E7-167B-4D4F-8ACD-356AFDA93077}" type="presParOf" srcId="{D8B07CB7-EEC4-4C75-B8CD-D1E1AAA95A3E}" destId="{B7CAE634-0F7A-4EEB-A9D7-B905D8AD6B02}" srcOrd="1" destOrd="0" presId="urn:microsoft.com/office/officeart/2018/2/layout/IconLabelDescriptionList"/>
    <dgm:cxn modelId="{DD2E6645-03FC-1144-843E-EC516A15541D}" type="presParOf" srcId="{D8B07CB7-EEC4-4C75-B8CD-D1E1AAA95A3E}" destId="{DC0BCE17-F95A-40E7-8AA0-AA22278BDBE3}" srcOrd="2" destOrd="0" presId="urn:microsoft.com/office/officeart/2018/2/layout/IconLabelDescriptionList"/>
    <dgm:cxn modelId="{EA9AE0F2-BC3B-0545-BAE9-56698966D311}" type="presParOf" srcId="{D8B07CB7-EEC4-4C75-B8CD-D1E1AAA95A3E}" destId="{2272D5F3-396C-4AEE-A8E6-653714041AA2}" srcOrd="3" destOrd="0" presId="urn:microsoft.com/office/officeart/2018/2/layout/IconLabelDescriptionList"/>
    <dgm:cxn modelId="{9F137FFF-06DB-7D44-90D4-E8BDEA392C46}" type="presParOf" srcId="{D8B07CB7-EEC4-4C75-B8CD-D1E1AAA95A3E}" destId="{6E753F81-1840-472E-B732-AA0303EC2B67}" srcOrd="4" destOrd="0" presId="urn:microsoft.com/office/officeart/2018/2/layout/IconLabelDescriptionList"/>
    <dgm:cxn modelId="{97D6B4D1-A885-5444-B0E4-84AD87FA3714}" type="presParOf" srcId="{C6C4C60B-5584-40A7-A6B7-BFB7F868D156}" destId="{582FD207-FF3C-4E54-9650-9DA5A6EAD90C}" srcOrd="1" destOrd="0" presId="urn:microsoft.com/office/officeart/2018/2/layout/IconLabelDescriptionList"/>
    <dgm:cxn modelId="{EEE4DE9A-B395-224F-AA0F-3E3EF0B52075}" type="presParOf" srcId="{C6C4C60B-5584-40A7-A6B7-BFB7F868D156}" destId="{0AAEA652-BF1B-4CF9-8B2C-1775873D0CC7}" srcOrd="2" destOrd="0" presId="urn:microsoft.com/office/officeart/2018/2/layout/IconLabelDescriptionList"/>
    <dgm:cxn modelId="{16DC27C5-F8A9-314B-AFBD-3BE38132DFF2}" type="presParOf" srcId="{0AAEA652-BF1B-4CF9-8B2C-1775873D0CC7}" destId="{4F144F43-4AF6-4C07-B697-684928858E72}" srcOrd="0" destOrd="0" presId="urn:microsoft.com/office/officeart/2018/2/layout/IconLabelDescriptionList"/>
    <dgm:cxn modelId="{3F2E8208-C93C-E044-9A26-33B0E0A70C9C}" type="presParOf" srcId="{0AAEA652-BF1B-4CF9-8B2C-1775873D0CC7}" destId="{F5D4C1D8-9525-4E1F-BDD8-36EB30E7D8F4}" srcOrd="1" destOrd="0" presId="urn:microsoft.com/office/officeart/2018/2/layout/IconLabelDescriptionList"/>
    <dgm:cxn modelId="{768298A5-3357-1341-ADF2-27A9662F010A}" type="presParOf" srcId="{0AAEA652-BF1B-4CF9-8B2C-1775873D0CC7}" destId="{2D11CD08-9414-4AFB-AA9C-174853115415}" srcOrd="2" destOrd="0" presId="urn:microsoft.com/office/officeart/2018/2/layout/IconLabelDescriptionList"/>
    <dgm:cxn modelId="{7416386D-BEDE-4A4C-B23D-0BD9A9132050}" type="presParOf" srcId="{0AAEA652-BF1B-4CF9-8B2C-1775873D0CC7}" destId="{E69B948E-E8E4-48F1-8958-1EB6381D53D5}" srcOrd="3" destOrd="0" presId="urn:microsoft.com/office/officeart/2018/2/layout/IconLabelDescriptionList"/>
    <dgm:cxn modelId="{08D1209A-B74B-B94E-9CAC-9902A5F94D7A}" type="presParOf" srcId="{0AAEA652-BF1B-4CF9-8B2C-1775873D0CC7}" destId="{6894008C-564C-4225-B3C3-FD54AF11F35D}" srcOrd="4" destOrd="0" presId="urn:microsoft.com/office/officeart/2018/2/layout/IconLabelDescriptionList"/>
    <dgm:cxn modelId="{18E7F52E-7908-7041-BAAE-D4E6F7C293C4}" type="presParOf" srcId="{C6C4C60B-5584-40A7-A6B7-BFB7F868D156}" destId="{93740B2D-DE8E-494E-B548-959E93356974}" srcOrd="3" destOrd="0" presId="urn:microsoft.com/office/officeart/2018/2/layout/IconLabelDescriptionList"/>
    <dgm:cxn modelId="{3B9F96DB-D575-5442-AEF9-3729F7A4DB7C}" type="presParOf" srcId="{C6C4C60B-5584-40A7-A6B7-BFB7F868D156}" destId="{EE29574F-A627-4AD4-831D-94ED1D254814}" srcOrd="4" destOrd="0" presId="urn:microsoft.com/office/officeart/2018/2/layout/IconLabelDescriptionList"/>
    <dgm:cxn modelId="{AF4C9385-237B-4243-B4EE-57725AC43BE2}" type="presParOf" srcId="{EE29574F-A627-4AD4-831D-94ED1D254814}" destId="{F4036862-2732-4672-9BED-DA114F687936}" srcOrd="0" destOrd="0" presId="urn:microsoft.com/office/officeart/2018/2/layout/IconLabelDescriptionList"/>
    <dgm:cxn modelId="{745C0A0C-8463-654C-A05F-4C930129F12D}" type="presParOf" srcId="{EE29574F-A627-4AD4-831D-94ED1D254814}" destId="{802310AA-8A3F-4035-86AC-121681C74E27}" srcOrd="1" destOrd="0" presId="urn:microsoft.com/office/officeart/2018/2/layout/IconLabelDescriptionList"/>
    <dgm:cxn modelId="{CE3D4EF9-F9BA-404B-B97E-810346CF4743}" type="presParOf" srcId="{EE29574F-A627-4AD4-831D-94ED1D254814}" destId="{8CCB3717-F401-4E5A-8480-1F62AFE05457}" srcOrd="2" destOrd="0" presId="urn:microsoft.com/office/officeart/2018/2/layout/IconLabelDescriptionList"/>
    <dgm:cxn modelId="{BE4CB820-2CF4-754B-BB51-EA8B4F23F20D}" type="presParOf" srcId="{EE29574F-A627-4AD4-831D-94ED1D254814}" destId="{17A25B42-C3CC-4689-A698-706686DB5F60}" srcOrd="3" destOrd="0" presId="urn:microsoft.com/office/officeart/2018/2/layout/IconLabelDescriptionList"/>
    <dgm:cxn modelId="{02130829-06C1-8144-9A64-8D06FD6B0DD3}" type="presParOf" srcId="{EE29574F-A627-4AD4-831D-94ED1D254814}" destId="{F952DC94-5E24-4A7C-AB85-E9B4B2399C3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C5CF003-43A3-0342-9803-F19CFBFD2858}" type="doc">
      <dgm:prSet loTypeId="urn:microsoft.com/office/officeart/2018/2/layout/IconLabelList" loCatId="icon" qsTypeId="urn:microsoft.com/office/officeart/2005/8/quickstyle/simple1" qsCatId="simple" csTypeId="urn:microsoft.com/office/officeart/2005/8/colors/accent1_2" csCatId="accent1" phldr="1"/>
      <dgm:spPr/>
    </dgm:pt>
    <dgm:pt modelId="{E9ED56C8-AB09-1E40-870C-3657F92078A0}">
      <dgm:prSet phldrT="[Text]"/>
      <dgm:spPr/>
      <dgm:t>
        <a:bodyPr/>
        <a:lstStyle/>
        <a:p>
          <a:pPr>
            <a:lnSpc>
              <a:spcPct val="100000"/>
            </a:lnSpc>
          </a:pPr>
          <a:r>
            <a:rPr lang="en-GB" dirty="0"/>
            <a:t>Increased customer trust</a:t>
          </a:r>
        </a:p>
        <a:p>
          <a:pPr>
            <a:lnSpc>
              <a:spcPct val="100000"/>
            </a:lnSpc>
          </a:pPr>
          <a:endParaRPr lang="en-GB" dirty="0"/>
        </a:p>
      </dgm:t>
    </dgm:pt>
    <dgm:pt modelId="{8D0FD691-DC5C-7E49-A88D-F5D6EE21FA12}" type="parTrans" cxnId="{9BDD7E1C-FF6B-2945-9FC4-B429B49AFC5C}">
      <dgm:prSet/>
      <dgm:spPr/>
      <dgm:t>
        <a:bodyPr/>
        <a:lstStyle/>
        <a:p>
          <a:endParaRPr lang="en-GB"/>
        </a:p>
      </dgm:t>
    </dgm:pt>
    <dgm:pt modelId="{EFB68044-5BE5-F940-8142-CF203BFCB8AE}" type="sibTrans" cxnId="{9BDD7E1C-FF6B-2945-9FC4-B429B49AFC5C}">
      <dgm:prSet/>
      <dgm:spPr/>
      <dgm:t>
        <a:bodyPr/>
        <a:lstStyle/>
        <a:p>
          <a:endParaRPr lang="en-GB"/>
        </a:p>
      </dgm:t>
    </dgm:pt>
    <dgm:pt modelId="{C98321FC-33BB-4A4D-8EEF-25808755902A}">
      <dgm:prSet phldrT="[Text]"/>
      <dgm:spPr/>
      <dgm:t>
        <a:bodyPr/>
        <a:lstStyle/>
        <a:p>
          <a:pPr>
            <a:lnSpc>
              <a:spcPct val="100000"/>
            </a:lnSpc>
          </a:pPr>
          <a:r>
            <a:rPr lang="en-GB" dirty="0"/>
            <a:t>Compliance with regulations</a:t>
          </a:r>
        </a:p>
      </dgm:t>
    </dgm:pt>
    <dgm:pt modelId="{FD0DE430-F145-1B4E-A32F-9636BB89B682}" type="parTrans" cxnId="{3B67D354-C5EA-0A43-8A08-215F551B1F02}">
      <dgm:prSet/>
      <dgm:spPr/>
      <dgm:t>
        <a:bodyPr/>
        <a:lstStyle/>
        <a:p>
          <a:endParaRPr lang="en-GB"/>
        </a:p>
      </dgm:t>
    </dgm:pt>
    <dgm:pt modelId="{90E928C3-E358-FC4A-B9B5-75A4DC2DCF02}" type="sibTrans" cxnId="{3B67D354-C5EA-0A43-8A08-215F551B1F02}">
      <dgm:prSet/>
      <dgm:spPr/>
      <dgm:t>
        <a:bodyPr/>
        <a:lstStyle/>
        <a:p>
          <a:endParaRPr lang="en-GB"/>
        </a:p>
      </dgm:t>
    </dgm:pt>
    <dgm:pt modelId="{14446035-5DED-A940-88BB-820A5D0E47AB}">
      <dgm:prSet phldrT="[Text]"/>
      <dgm:spPr/>
      <dgm:t>
        <a:bodyPr/>
        <a:lstStyle/>
        <a:p>
          <a:pPr>
            <a:lnSpc>
              <a:spcPct val="100000"/>
            </a:lnSpc>
          </a:pPr>
          <a:r>
            <a:rPr lang="en-GB" dirty="0"/>
            <a:t>Prevention of financial loss</a:t>
          </a:r>
        </a:p>
      </dgm:t>
    </dgm:pt>
    <dgm:pt modelId="{AA9B6C6A-7FF2-B046-834F-63818376D3FF}" type="parTrans" cxnId="{245475CF-C966-D04A-BDB4-D0EE327398D0}">
      <dgm:prSet/>
      <dgm:spPr/>
      <dgm:t>
        <a:bodyPr/>
        <a:lstStyle/>
        <a:p>
          <a:endParaRPr lang="en-GB"/>
        </a:p>
      </dgm:t>
    </dgm:pt>
    <dgm:pt modelId="{39A437E9-2EA4-6B4F-BA00-CE03B6D2DA7E}" type="sibTrans" cxnId="{245475CF-C966-D04A-BDB4-D0EE327398D0}">
      <dgm:prSet/>
      <dgm:spPr/>
      <dgm:t>
        <a:bodyPr/>
        <a:lstStyle/>
        <a:p>
          <a:endParaRPr lang="en-GB"/>
        </a:p>
      </dgm:t>
    </dgm:pt>
    <dgm:pt modelId="{C494308E-BF4F-4714-AE21-6923B1D71537}" type="pres">
      <dgm:prSet presAssocID="{FC5CF003-43A3-0342-9803-F19CFBFD2858}" presName="root" presStyleCnt="0">
        <dgm:presLayoutVars>
          <dgm:dir/>
          <dgm:resizeHandles val="exact"/>
        </dgm:presLayoutVars>
      </dgm:prSet>
      <dgm:spPr/>
    </dgm:pt>
    <dgm:pt modelId="{20B5C11F-3F6D-4A1F-838C-D65F0AC08A18}" type="pres">
      <dgm:prSet presAssocID="{E9ED56C8-AB09-1E40-870C-3657F92078A0}" presName="compNode" presStyleCnt="0"/>
      <dgm:spPr/>
    </dgm:pt>
    <dgm:pt modelId="{D73615AF-F373-4CC2-ABC1-A23581F11524}" type="pres">
      <dgm:prSet presAssocID="{E9ED56C8-AB09-1E40-870C-3657F92078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ABEB6F9C-118C-4EA0-A9CA-A8C50B3CD6AB}" type="pres">
      <dgm:prSet presAssocID="{E9ED56C8-AB09-1E40-870C-3657F92078A0}" presName="spaceRect" presStyleCnt="0"/>
      <dgm:spPr/>
    </dgm:pt>
    <dgm:pt modelId="{2FD4E6E2-52D3-4726-B576-388F5CA83643}" type="pres">
      <dgm:prSet presAssocID="{E9ED56C8-AB09-1E40-870C-3657F92078A0}" presName="textRect" presStyleLbl="revTx" presStyleIdx="0" presStyleCnt="3">
        <dgm:presLayoutVars>
          <dgm:chMax val="1"/>
          <dgm:chPref val="1"/>
        </dgm:presLayoutVars>
      </dgm:prSet>
      <dgm:spPr/>
    </dgm:pt>
    <dgm:pt modelId="{0D3D6DF4-AE2F-4EC6-96D9-CE333B39CD7E}" type="pres">
      <dgm:prSet presAssocID="{EFB68044-5BE5-F940-8142-CF203BFCB8AE}" presName="sibTrans" presStyleCnt="0"/>
      <dgm:spPr/>
    </dgm:pt>
    <dgm:pt modelId="{4E98005D-53C5-4E33-ABEE-3EF50FEBB917}" type="pres">
      <dgm:prSet presAssocID="{C98321FC-33BB-4A4D-8EEF-25808755902A}" presName="compNode" presStyleCnt="0"/>
      <dgm:spPr/>
    </dgm:pt>
    <dgm:pt modelId="{F74F78CF-E8C9-4D72-882A-1C4D9874756D}" type="pres">
      <dgm:prSet presAssocID="{C98321FC-33BB-4A4D-8EEF-2580875590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FE1D72B5-A560-43E4-A4D9-5B8B37093DA2}" type="pres">
      <dgm:prSet presAssocID="{C98321FC-33BB-4A4D-8EEF-25808755902A}" presName="spaceRect" presStyleCnt="0"/>
      <dgm:spPr/>
    </dgm:pt>
    <dgm:pt modelId="{4A893754-F4FB-43C3-B86E-744DD7C14A3A}" type="pres">
      <dgm:prSet presAssocID="{C98321FC-33BB-4A4D-8EEF-25808755902A}" presName="textRect" presStyleLbl="revTx" presStyleIdx="1" presStyleCnt="3">
        <dgm:presLayoutVars>
          <dgm:chMax val="1"/>
          <dgm:chPref val="1"/>
        </dgm:presLayoutVars>
      </dgm:prSet>
      <dgm:spPr/>
    </dgm:pt>
    <dgm:pt modelId="{F7E9F7A7-043B-49E6-ACE5-5C5BF2684DD6}" type="pres">
      <dgm:prSet presAssocID="{90E928C3-E358-FC4A-B9B5-75A4DC2DCF02}" presName="sibTrans" presStyleCnt="0"/>
      <dgm:spPr/>
    </dgm:pt>
    <dgm:pt modelId="{51A36CFF-C4C1-4ED9-BC0F-246A4C4CEC4E}" type="pres">
      <dgm:prSet presAssocID="{14446035-5DED-A940-88BB-820A5D0E47AB}" presName="compNode" presStyleCnt="0"/>
      <dgm:spPr/>
    </dgm:pt>
    <dgm:pt modelId="{FE65C4AD-7436-4B79-BA00-FA4C2DF96DA6}" type="pres">
      <dgm:prSet presAssocID="{14446035-5DED-A940-88BB-820A5D0E47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EC95A86D-B4F0-4221-A9BA-3C559EFADF15}" type="pres">
      <dgm:prSet presAssocID="{14446035-5DED-A940-88BB-820A5D0E47AB}" presName="spaceRect" presStyleCnt="0"/>
      <dgm:spPr/>
    </dgm:pt>
    <dgm:pt modelId="{22E8C3C3-3AA6-44C4-A602-1E8B31AE7C12}" type="pres">
      <dgm:prSet presAssocID="{14446035-5DED-A940-88BB-820A5D0E47AB}" presName="textRect" presStyleLbl="revTx" presStyleIdx="2" presStyleCnt="3">
        <dgm:presLayoutVars>
          <dgm:chMax val="1"/>
          <dgm:chPref val="1"/>
        </dgm:presLayoutVars>
      </dgm:prSet>
      <dgm:spPr/>
    </dgm:pt>
  </dgm:ptLst>
  <dgm:cxnLst>
    <dgm:cxn modelId="{0C17E205-3546-D24A-82EA-0545C09D6150}" type="presOf" srcId="{E9ED56C8-AB09-1E40-870C-3657F92078A0}" destId="{2FD4E6E2-52D3-4726-B576-388F5CA83643}" srcOrd="0" destOrd="0" presId="urn:microsoft.com/office/officeart/2018/2/layout/IconLabelList"/>
    <dgm:cxn modelId="{9BDD7E1C-FF6B-2945-9FC4-B429B49AFC5C}" srcId="{FC5CF003-43A3-0342-9803-F19CFBFD2858}" destId="{E9ED56C8-AB09-1E40-870C-3657F92078A0}" srcOrd="0" destOrd="0" parTransId="{8D0FD691-DC5C-7E49-A88D-F5D6EE21FA12}" sibTransId="{EFB68044-5BE5-F940-8142-CF203BFCB8AE}"/>
    <dgm:cxn modelId="{3B67D354-C5EA-0A43-8A08-215F551B1F02}" srcId="{FC5CF003-43A3-0342-9803-F19CFBFD2858}" destId="{C98321FC-33BB-4A4D-8EEF-25808755902A}" srcOrd="1" destOrd="0" parTransId="{FD0DE430-F145-1B4E-A32F-9636BB89B682}" sibTransId="{90E928C3-E358-FC4A-B9B5-75A4DC2DCF02}"/>
    <dgm:cxn modelId="{AE023C6A-8955-2546-AB8E-64B16FFD6475}" type="presOf" srcId="{FC5CF003-43A3-0342-9803-F19CFBFD2858}" destId="{C494308E-BF4F-4714-AE21-6923B1D71537}" srcOrd="0" destOrd="0" presId="urn:microsoft.com/office/officeart/2018/2/layout/IconLabelList"/>
    <dgm:cxn modelId="{FE09A0A3-8D00-E34B-836E-286FF6A766CC}" type="presOf" srcId="{C98321FC-33BB-4A4D-8EEF-25808755902A}" destId="{4A893754-F4FB-43C3-B86E-744DD7C14A3A}" srcOrd="0" destOrd="0" presId="urn:microsoft.com/office/officeart/2018/2/layout/IconLabelList"/>
    <dgm:cxn modelId="{245475CF-C966-D04A-BDB4-D0EE327398D0}" srcId="{FC5CF003-43A3-0342-9803-F19CFBFD2858}" destId="{14446035-5DED-A940-88BB-820A5D0E47AB}" srcOrd="2" destOrd="0" parTransId="{AA9B6C6A-7FF2-B046-834F-63818376D3FF}" sibTransId="{39A437E9-2EA4-6B4F-BA00-CE03B6D2DA7E}"/>
    <dgm:cxn modelId="{EED7D6DE-80ED-FD41-AAB4-D724149512D2}" type="presOf" srcId="{14446035-5DED-A940-88BB-820A5D0E47AB}" destId="{22E8C3C3-3AA6-44C4-A602-1E8B31AE7C12}" srcOrd="0" destOrd="0" presId="urn:microsoft.com/office/officeart/2018/2/layout/IconLabelList"/>
    <dgm:cxn modelId="{D38593EA-20E4-AE4E-BCD1-D4650B8E83F3}" type="presParOf" srcId="{C494308E-BF4F-4714-AE21-6923B1D71537}" destId="{20B5C11F-3F6D-4A1F-838C-D65F0AC08A18}" srcOrd="0" destOrd="0" presId="urn:microsoft.com/office/officeart/2018/2/layout/IconLabelList"/>
    <dgm:cxn modelId="{92DB608F-D129-2B47-B425-A6861D1A5027}" type="presParOf" srcId="{20B5C11F-3F6D-4A1F-838C-D65F0AC08A18}" destId="{D73615AF-F373-4CC2-ABC1-A23581F11524}" srcOrd="0" destOrd="0" presId="urn:microsoft.com/office/officeart/2018/2/layout/IconLabelList"/>
    <dgm:cxn modelId="{8A332147-C8E2-F948-BFBA-AB9181CF26C7}" type="presParOf" srcId="{20B5C11F-3F6D-4A1F-838C-D65F0AC08A18}" destId="{ABEB6F9C-118C-4EA0-A9CA-A8C50B3CD6AB}" srcOrd="1" destOrd="0" presId="urn:microsoft.com/office/officeart/2018/2/layout/IconLabelList"/>
    <dgm:cxn modelId="{26C2B34C-6E79-0648-97DA-03CD6C28A66C}" type="presParOf" srcId="{20B5C11F-3F6D-4A1F-838C-D65F0AC08A18}" destId="{2FD4E6E2-52D3-4726-B576-388F5CA83643}" srcOrd="2" destOrd="0" presId="urn:microsoft.com/office/officeart/2018/2/layout/IconLabelList"/>
    <dgm:cxn modelId="{43067417-89A1-5348-BF7F-D1F368752742}" type="presParOf" srcId="{C494308E-BF4F-4714-AE21-6923B1D71537}" destId="{0D3D6DF4-AE2F-4EC6-96D9-CE333B39CD7E}" srcOrd="1" destOrd="0" presId="urn:microsoft.com/office/officeart/2018/2/layout/IconLabelList"/>
    <dgm:cxn modelId="{0BA2583D-879E-1140-9E64-2331A4869319}" type="presParOf" srcId="{C494308E-BF4F-4714-AE21-6923B1D71537}" destId="{4E98005D-53C5-4E33-ABEE-3EF50FEBB917}" srcOrd="2" destOrd="0" presId="urn:microsoft.com/office/officeart/2018/2/layout/IconLabelList"/>
    <dgm:cxn modelId="{947DA5A4-7A55-324B-A892-EA5E81616C61}" type="presParOf" srcId="{4E98005D-53C5-4E33-ABEE-3EF50FEBB917}" destId="{F74F78CF-E8C9-4D72-882A-1C4D9874756D}" srcOrd="0" destOrd="0" presId="urn:microsoft.com/office/officeart/2018/2/layout/IconLabelList"/>
    <dgm:cxn modelId="{D2006FFF-01E2-894A-A536-A6D8E2D9C2BE}" type="presParOf" srcId="{4E98005D-53C5-4E33-ABEE-3EF50FEBB917}" destId="{FE1D72B5-A560-43E4-A4D9-5B8B37093DA2}" srcOrd="1" destOrd="0" presId="urn:microsoft.com/office/officeart/2018/2/layout/IconLabelList"/>
    <dgm:cxn modelId="{6CE3381C-DAAF-D748-9CBB-3BD221E70D71}" type="presParOf" srcId="{4E98005D-53C5-4E33-ABEE-3EF50FEBB917}" destId="{4A893754-F4FB-43C3-B86E-744DD7C14A3A}" srcOrd="2" destOrd="0" presId="urn:microsoft.com/office/officeart/2018/2/layout/IconLabelList"/>
    <dgm:cxn modelId="{90D57D9E-8FE2-F647-90D6-CC454CF2F269}" type="presParOf" srcId="{C494308E-BF4F-4714-AE21-6923B1D71537}" destId="{F7E9F7A7-043B-49E6-ACE5-5C5BF2684DD6}" srcOrd="3" destOrd="0" presId="urn:microsoft.com/office/officeart/2018/2/layout/IconLabelList"/>
    <dgm:cxn modelId="{1AB222A9-00AA-444A-82F1-C84E860E6CD3}" type="presParOf" srcId="{C494308E-BF4F-4714-AE21-6923B1D71537}" destId="{51A36CFF-C4C1-4ED9-BC0F-246A4C4CEC4E}" srcOrd="4" destOrd="0" presId="urn:microsoft.com/office/officeart/2018/2/layout/IconLabelList"/>
    <dgm:cxn modelId="{B9679E89-525B-0249-ADDF-C2090A6EB945}" type="presParOf" srcId="{51A36CFF-C4C1-4ED9-BC0F-246A4C4CEC4E}" destId="{FE65C4AD-7436-4B79-BA00-FA4C2DF96DA6}" srcOrd="0" destOrd="0" presId="urn:microsoft.com/office/officeart/2018/2/layout/IconLabelList"/>
    <dgm:cxn modelId="{5CACBE96-70A8-4B46-867B-408735927E5B}" type="presParOf" srcId="{51A36CFF-C4C1-4ED9-BC0F-246A4C4CEC4E}" destId="{EC95A86D-B4F0-4221-A9BA-3C559EFADF15}" srcOrd="1" destOrd="0" presId="urn:microsoft.com/office/officeart/2018/2/layout/IconLabelList"/>
    <dgm:cxn modelId="{F226E91D-13AE-D741-AB23-76AF85CE72C2}" type="presParOf" srcId="{51A36CFF-C4C1-4ED9-BC0F-246A4C4CEC4E}" destId="{22E8C3C3-3AA6-44C4-A602-1E8B31AE7C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686112"/>
          <a:ext cx="1419537" cy="110041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57909" y="1718342"/>
        <a:ext cx="1355077" cy="1035951"/>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225FF-3E53-4333-8F7D-D60746A1BF1D}">
      <dsp:nvSpPr>
        <dsp:cNvPr id="0" name=""/>
        <dsp:cNvSpPr/>
      </dsp:nvSpPr>
      <dsp:spPr>
        <a:xfrm>
          <a:off x="393" y="8543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BCE17-F95A-40E7-8AA0-AA22278BDBE3}">
      <dsp:nvSpPr>
        <dsp:cNvPr id="0" name=""/>
        <dsp:cNvSpPr/>
      </dsp:nvSpPr>
      <dsp:spPr>
        <a:xfrm>
          <a:off x="393"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Development cost</a:t>
          </a:r>
        </a:p>
      </dsp:txBody>
      <dsp:txXfrm>
        <a:off x="393" y="2077884"/>
        <a:ext cx="3138750" cy="470812"/>
      </dsp:txXfrm>
    </dsp:sp>
    <dsp:sp modelId="{6E753F81-1840-472E-B732-AA0303EC2B67}">
      <dsp:nvSpPr>
        <dsp:cNvPr id="0" name=""/>
        <dsp:cNvSpPr/>
      </dsp:nvSpPr>
      <dsp:spPr>
        <a:xfrm>
          <a:off x="393"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Personnel costs for data scientists and engineers.</a:t>
          </a:r>
          <a:endParaRPr lang="en-GB" sz="1700" kern="1200"/>
        </a:p>
        <a:p>
          <a:pPr marL="0" lvl="0" indent="0" algn="l" defTabSz="755650">
            <a:lnSpc>
              <a:spcPct val="100000"/>
            </a:lnSpc>
            <a:spcBef>
              <a:spcPct val="0"/>
            </a:spcBef>
            <a:spcAft>
              <a:spcPct val="35000"/>
            </a:spcAft>
            <a:buNone/>
          </a:pPr>
          <a:r>
            <a:rPr lang="en-SG" sz="1700" kern="1200">
              <a:latin typeface="Roboto"/>
              <a:ea typeface="Roboto"/>
              <a:cs typeface="Roboto"/>
              <a:sym typeface="Roboto"/>
            </a:rPr>
            <a:t>Computational resources for training.</a:t>
          </a:r>
          <a:endParaRPr lang="en-GB" sz="1700" kern="1200"/>
        </a:p>
      </dsp:txBody>
      <dsp:txXfrm>
        <a:off x="393" y="2606820"/>
        <a:ext cx="3138750" cy="1153684"/>
      </dsp:txXfrm>
    </dsp:sp>
    <dsp:sp modelId="{4F144F43-4AF6-4C07-B697-684928858E72}">
      <dsp:nvSpPr>
        <dsp:cNvPr id="0" name=""/>
        <dsp:cNvSpPr/>
      </dsp:nvSpPr>
      <dsp:spPr>
        <a:xfrm>
          <a:off x="3688425" y="8543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11CD08-9414-4AFB-AA9C-174853115415}">
      <dsp:nvSpPr>
        <dsp:cNvPr id="0" name=""/>
        <dsp:cNvSpPr/>
      </dsp:nvSpPr>
      <dsp:spPr>
        <a:xfrm>
          <a:off x="3688425"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Implementation cost</a:t>
          </a:r>
        </a:p>
      </dsp:txBody>
      <dsp:txXfrm>
        <a:off x="3688425" y="2077884"/>
        <a:ext cx="3138750" cy="470812"/>
      </dsp:txXfrm>
    </dsp:sp>
    <dsp:sp modelId="{6894008C-564C-4225-B3C3-FD54AF11F35D}">
      <dsp:nvSpPr>
        <dsp:cNvPr id="0" name=""/>
        <dsp:cNvSpPr/>
      </dsp:nvSpPr>
      <dsp:spPr>
        <a:xfrm>
          <a:off x="3688425"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Integration into existing ATM systems</a:t>
          </a:r>
          <a:endParaRPr lang="en-GB" sz="1700" kern="1200"/>
        </a:p>
        <a:p>
          <a:pPr marL="0" lvl="0" indent="0" algn="l" defTabSz="755650">
            <a:lnSpc>
              <a:spcPct val="100000"/>
            </a:lnSpc>
            <a:spcBef>
              <a:spcPct val="0"/>
            </a:spcBef>
            <a:spcAft>
              <a:spcPct val="35000"/>
            </a:spcAft>
            <a:buNone/>
          </a:pPr>
          <a:r>
            <a:rPr lang="en-GB" sz="1700" kern="1200"/>
            <a:t>Costs of installing camera or any related hardware onto ATMs</a:t>
          </a:r>
        </a:p>
      </dsp:txBody>
      <dsp:txXfrm>
        <a:off x="3688425" y="2606820"/>
        <a:ext cx="3138750" cy="1153684"/>
      </dsp:txXfrm>
    </dsp:sp>
    <dsp:sp modelId="{F4036862-2732-4672-9BED-DA114F687936}">
      <dsp:nvSpPr>
        <dsp:cNvPr id="0" name=""/>
        <dsp:cNvSpPr/>
      </dsp:nvSpPr>
      <dsp:spPr>
        <a:xfrm>
          <a:off x="7376456" y="85435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B3717-F401-4E5A-8480-1F62AFE05457}">
      <dsp:nvSpPr>
        <dsp:cNvPr id="0" name=""/>
        <dsp:cNvSpPr/>
      </dsp:nvSpPr>
      <dsp:spPr>
        <a:xfrm>
          <a:off x="7376456"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Maintenance</a:t>
          </a:r>
        </a:p>
      </dsp:txBody>
      <dsp:txXfrm>
        <a:off x="7376456" y="2077884"/>
        <a:ext cx="3138750" cy="470812"/>
      </dsp:txXfrm>
    </dsp:sp>
    <dsp:sp modelId="{F952DC94-5E24-4A7C-AB85-E9B4B2399C38}">
      <dsp:nvSpPr>
        <dsp:cNvPr id="0" name=""/>
        <dsp:cNvSpPr/>
      </dsp:nvSpPr>
      <dsp:spPr>
        <a:xfrm>
          <a:off x="7376456"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Regular face model updates to ensure accuracy with new data.</a:t>
          </a:r>
          <a:endParaRPr lang="en-GB" sz="1700" kern="1200"/>
        </a:p>
      </dsp:txBody>
      <dsp:txXfrm>
        <a:off x="7376456" y="2606820"/>
        <a:ext cx="3138750" cy="1153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615AF-F373-4CC2-ABC1-A23581F1152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4E6E2-52D3-4726-B576-388F5CA8364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Increased customer trust</a:t>
          </a:r>
        </a:p>
        <a:p>
          <a:pPr marL="0" lvl="0" indent="0" algn="ctr" defTabSz="844550">
            <a:lnSpc>
              <a:spcPct val="100000"/>
            </a:lnSpc>
            <a:spcBef>
              <a:spcPct val="0"/>
            </a:spcBef>
            <a:spcAft>
              <a:spcPct val="35000"/>
            </a:spcAft>
            <a:buNone/>
          </a:pPr>
          <a:endParaRPr lang="en-GB" sz="1900" kern="1200" dirty="0"/>
        </a:p>
      </dsp:txBody>
      <dsp:txXfrm>
        <a:off x="417971" y="2644140"/>
        <a:ext cx="2889450" cy="720000"/>
      </dsp:txXfrm>
    </dsp:sp>
    <dsp:sp modelId="{F74F78CF-E8C9-4D72-882A-1C4D9874756D}">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93754-F4FB-43C3-B86E-744DD7C14A3A}">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Compliance with regulations</a:t>
          </a:r>
        </a:p>
      </dsp:txBody>
      <dsp:txXfrm>
        <a:off x="3813074" y="2644140"/>
        <a:ext cx="2889450" cy="720000"/>
      </dsp:txXfrm>
    </dsp:sp>
    <dsp:sp modelId="{FE65C4AD-7436-4B79-BA00-FA4C2DF96DA6}">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8C3C3-3AA6-44C4-A602-1E8B31AE7C12}">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Prevention of financial loss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20</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21</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35</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52</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65</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76</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7/5/24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7/5/24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7/5/24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7/5/24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7/5/24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7/5/24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7/5/24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7/5/24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7/5/24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7/5/24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7/5/24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7/5/24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diagramLayout" Target="../diagrams/layout20.xml"/><Relationship Id="rId7" Type="http://schemas.openxmlformats.org/officeDocument/2006/relationships/image" Target="../media/image33.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10" Type="http://schemas.openxmlformats.org/officeDocument/2006/relationships/image" Target="../media/image36.svg"/><Relationship Id="rId4" Type="http://schemas.openxmlformats.org/officeDocument/2006/relationships/diagramQuickStyle" Target="../diagrams/quickStyle20.xml"/><Relationship Id="rId9" Type="http://schemas.openxmlformats.org/officeDocument/2006/relationships/image" Target="../media/image35.png"/></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dirty="0">
                <a:solidFill>
                  <a:srgbClr val="FFFFFF"/>
                </a:solidFill>
                <a:effectLst/>
                <a:latin typeface="Söhne"/>
              </a:rPr>
              <a:t>Enhanced ATM Security: </a:t>
            </a:r>
            <a:br>
              <a:rPr lang="en-SG" sz="4800" b="0" i="0" dirty="0">
                <a:solidFill>
                  <a:srgbClr val="FFFFFF"/>
                </a:solidFill>
                <a:effectLst/>
                <a:latin typeface="Söhne"/>
              </a:rPr>
            </a:br>
            <a:r>
              <a:rPr lang="en-SG" sz="4800" b="0" i="0" dirty="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457201"/>
            <a:ext cx="2844800" cy="3588870"/>
          </a:xfrm>
        </p:spPr>
        <p:txBody>
          <a:bodyPr anchor="b">
            <a:normAutofit/>
          </a:bodyPr>
          <a:lstStyle/>
          <a:p>
            <a:pPr algn="r"/>
            <a:r>
              <a:rPr lang="en-US" sz="400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20</a:t>
            </a:fld>
            <a:endParaRPr lang="en-US"/>
          </a:p>
        </p:txBody>
      </p:sp>
    </p:spTree>
    <p:extLst>
      <p:ext uri="{BB962C8B-B14F-4D97-AF65-F5344CB8AC3E}">
        <p14:creationId xmlns:p14="http://schemas.microsoft.com/office/powerpoint/2010/main" val="3581598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21</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22</a:t>
            </a:fld>
            <a:endParaRPr lang="en-US"/>
          </a:p>
        </p:txBody>
      </p:sp>
    </p:spTree>
    <p:extLst>
      <p:ext uri="{BB962C8B-B14F-4D97-AF65-F5344CB8AC3E}">
        <p14:creationId xmlns:p14="http://schemas.microsoft.com/office/powerpoint/2010/main" val="109568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242867709"/>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23</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24</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624973231"/>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4061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25</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386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280287207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26</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466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27</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extLst>
              <p:ext uri="{D42A27DB-BD31-4B8C-83A1-F6EECF244321}">
                <p14:modId xmlns:p14="http://schemas.microsoft.com/office/powerpoint/2010/main" val="3927848268"/>
              </p:ext>
            </p:extLst>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80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28</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77455188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1921022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29</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00615243"/>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700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dirty="0"/>
              <a:t>Other metrics – </a:t>
            </a:r>
            <a:r>
              <a:rPr lang="en-US" dirty="0" err="1"/>
              <a:t>VGGFace</a:t>
            </a:r>
            <a:r>
              <a:rPr lang="en-US" dirty="0"/>
              <a:t> (fine-tuned)</a:t>
            </a:r>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30</a:t>
            </a:fld>
            <a:endParaRPr lang="en-US"/>
          </a:p>
        </p:txBody>
      </p:sp>
    </p:spTree>
    <p:extLst>
      <p:ext uri="{BB962C8B-B14F-4D97-AF65-F5344CB8AC3E}">
        <p14:creationId xmlns:p14="http://schemas.microsoft.com/office/powerpoint/2010/main" val="74885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31</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32</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33</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34</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35</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36</a:t>
            </a:fld>
            <a:endParaRPr lang="en-US"/>
          </a:p>
        </p:txBody>
      </p:sp>
    </p:spTree>
    <p:extLst>
      <p:ext uri="{BB962C8B-B14F-4D97-AF65-F5344CB8AC3E}">
        <p14:creationId xmlns:p14="http://schemas.microsoft.com/office/powerpoint/2010/main" val="3093938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614403177"/>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37</a:t>
            </a:fld>
            <a:endParaRPr lang="en-US" dirty="0"/>
          </a:p>
        </p:txBody>
      </p:sp>
    </p:spTree>
    <p:extLst>
      <p:ext uri="{BB962C8B-B14F-4D97-AF65-F5344CB8AC3E}">
        <p14:creationId xmlns:p14="http://schemas.microsoft.com/office/powerpoint/2010/main" val="3119757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38</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3354403603"/>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767685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39</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497683565"/>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573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7372359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40</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67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41</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512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42</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64108086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2555970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43</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85356538"/>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0377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44</a:t>
            </a:fld>
            <a:endParaRPr lang="en-US"/>
          </a:p>
        </p:txBody>
      </p:sp>
    </p:spTree>
    <p:extLst>
      <p:ext uri="{BB962C8B-B14F-4D97-AF65-F5344CB8AC3E}">
        <p14:creationId xmlns:p14="http://schemas.microsoft.com/office/powerpoint/2010/main" val="386323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45</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46</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83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47</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Tree>
    <p:extLst>
      <p:ext uri="{BB962C8B-B14F-4D97-AF65-F5344CB8AC3E}">
        <p14:creationId xmlns:p14="http://schemas.microsoft.com/office/powerpoint/2010/main" val="3318333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48</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Tree>
    <p:extLst>
      <p:ext uri="{BB962C8B-B14F-4D97-AF65-F5344CB8AC3E}">
        <p14:creationId xmlns:p14="http://schemas.microsoft.com/office/powerpoint/2010/main" val="2976331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49</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
        <p:nvSpPr>
          <p:cNvPr id="11" name="Rectangle 10">
            <a:extLst>
              <a:ext uri="{FF2B5EF4-FFF2-40B4-BE49-F238E27FC236}">
                <a16:creationId xmlns:a16="http://schemas.microsoft.com/office/drawing/2014/main" id="{F96B21DB-D83B-31E0-9E01-E421E03DB668}"/>
              </a:ext>
            </a:extLst>
          </p:cNvPr>
          <p:cNvSpPr/>
          <p:nvPr/>
        </p:nvSpPr>
        <p:spPr>
          <a:xfrm>
            <a:off x="5715000" y="1630120"/>
            <a:ext cx="4279900" cy="395788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TextBox 11">
            <a:extLst>
              <a:ext uri="{FF2B5EF4-FFF2-40B4-BE49-F238E27FC236}">
                <a16:creationId xmlns:a16="http://schemas.microsoft.com/office/drawing/2014/main" id="{5BEBEF56-0D3A-C5D2-EA5E-DB01FFB8A460}"/>
              </a:ext>
            </a:extLst>
          </p:cNvPr>
          <p:cNvSpPr txBox="1"/>
          <p:nvPr/>
        </p:nvSpPr>
        <p:spPr>
          <a:xfrm>
            <a:off x="7607300" y="1592020"/>
            <a:ext cx="508000" cy="370800"/>
          </a:xfrm>
          <a:prstGeom prst="rect">
            <a:avLst/>
          </a:prstGeom>
          <a:noFill/>
          <a:ln>
            <a:solidFill>
              <a:schemeClr val="accent5"/>
            </a:solidFill>
          </a:ln>
        </p:spPr>
        <p:txBody>
          <a:bodyPr wrap="square" rtlCol="0">
            <a:spAutoFit/>
          </a:bodyPr>
          <a:lstStyle/>
          <a:p>
            <a:r>
              <a:rPr lang="en-US" b="1" dirty="0">
                <a:solidFill>
                  <a:schemeClr val="accent5"/>
                </a:solidFill>
              </a:rPr>
              <a:t>TN</a:t>
            </a:r>
          </a:p>
        </p:txBody>
      </p:sp>
    </p:spTree>
    <p:extLst>
      <p:ext uri="{BB962C8B-B14F-4D97-AF65-F5344CB8AC3E}">
        <p14:creationId xmlns:p14="http://schemas.microsoft.com/office/powerpoint/2010/main" val="296256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fontScale="92500"/>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r>
              <a:rPr lang="en-SG" sz="2400" b="0" dirty="0">
                <a:effectLst/>
                <a:latin typeface="Arial" panose="020B0604020202020204" pitchFamily="34" charset="0"/>
                <a:cs typeface="Arial" panose="020B0604020202020204" pitchFamily="34" charset="0"/>
              </a:rPr>
              <a:t>How can we utilize facial recognition technology to provide additional security for bank customers?</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50</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51</a:t>
            </a:fld>
            <a:endParaRPr lang="en-US">
              <a:solidFill>
                <a:schemeClr val="tx1">
                  <a:tint val="75000"/>
                </a:schemeClr>
              </a:solidFill>
            </a:endParaRPr>
          </a:p>
        </p:txBody>
      </p:sp>
      <p:pic>
        <p:nvPicPr>
          <p:cNvPr id="5" name="Picture 4">
            <a:extLst>
              <a:ext uri="{FF2B5EF4-FFF2-40B4-BE49-F238E27FC236}">
                <a16:creationId xmlns:a16="http://schemas.microsoft.com/office/drawing/2014/main" id="{5FB27534-C96A-AF6C-5555-96910B456F86}"/>
              </a:ext>
            </a:extLst>
          </p:cNvPr>
          <p:cNvPicPr>
            <a:picLocks noChangeAspect="1"/>
          </p:cNvPicPr>
          <p:nvPr/>
        </p:nvPicPr>
        <p:blipFill>
          <a:blip r:embed="rId2"/>
          <a:stretch>
            <a:fillRect/>
          </a:stretch>
        </p:blipFill>
        <p:spPr>
          <a:xfrm>
            <a:off x="1388478" y="1751044"/>
            <a:ext cx="9410445" cy="4689380"/>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52</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53</a:t>
            </a:fld>
            <a:endParaRPr lang="en-US"/>
          </a:p>
        </p:txBody>
      </p:sp>
    </p:spTree>
    <p:extLst>
      <p:ext uri="{BB962C8B-B14F-4D97-AF65-F5344CB8AC3E}">
        <p14:creationId xmlns:p14="http://schemas.microsoft.com/office/powerpoint/2010/main" val="2032612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58869603"/>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54</a:t>
            </a:fld>
            <a:endParaRPr lang="en-US" dirty="0"/>
          </a:p>
        </p:txBody>
      </p:sp>
    </p:spTree>
    <p:extLst>
      <p:ext uri="{BB962C8B-B14F-4D97-AF65-F5344CB8AC3E}">
        <p14:creationId xmlns:p14="http://schemas.microsoft.com/office/powerpoint/2010/main" val="2894318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55</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1861910459"/>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0196392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56</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87677517"/>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0857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379910154"/>
              </p:ext>
            </p:extLst>
          </p:nvPr>
        </p:nvGraphicFramePr>
        <p:xfrm>
          <a:off x="812800" y="1586238"/>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57</a:t>
            </a:fld>
            <a:endParaRPr lang="en-US" dirty="0"/>
          </a:p>
        </p:txBody>
      </p:sp>
    </p:spTree>
    <p:extLst>
      <p:ext uri="{BB962C8B-B14F-4D97-AF65-F5344CB8AC3E}">
        <p14:creationId xmlns:p14="http://schemas.microsoft.com/office/powerpoint/2010/main" val="17630325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58</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521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59</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27761194"/>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374225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60</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661059262"/>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5438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61</a:t>
            </a:fld>
            <a:endParaRPr lang="en-US"/>
          </a:p>
        </p:txBody>
      </p:sp>
    </p:spTree>
    <p:extLst>
      <p:ext uri="{BB962C8B-B14F-4D97-AF65-F5344CB8AC3E}">
        <p14:creationId xmlns:p14="http://schemas.microsoft.com/office/powerpoint/2010/main" val="3903600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62</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63</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64</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65</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66</a:t>
            </a:fld>
            <a:endParaRPr lang="en-US"/>
          </a:p>
        </p:txBody>
      </p:sp>
    </p:spTree>
    <p:extLst>
      <p:ext uri="{BB962C8B-B14F-4D97-AF65-F5344CB8AC3E}">
        <p14:creationId xmlns:p14="http://schemas.microsoft.com/office/powerpoint/2010/main" val="3005642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67</a:t>
            </a:fld>
            <a:endParaRPr lang="en-US"/>
          </a:p>
        </p:txBody>
      </p:sp>
    </p:spTree>
    <p:extLst>
      <p:ext uri="{BB962C8B-B14F-4D97-AF65-F5344CB8AC3E}">
        <p14:creationId xmlns:p14="http://schemas.microsoft.com/office/powerpoint/2010/main" val="20602679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68</a:t>
            </a:fld>
            <a:endParaRPr lang="en-US"/>
          </a:p>
        </p:txBody>
      </p:sp>
    </p:spTree>
    <p:extLst>
      <p:ext uri="{BB962C8B-B14F-4D97-AF65-F5344CB8AC3E}">
        <p14:creationId xmlns:p14="http://schemas.microsoft.com/office/powerpoint/2010/main" val="3880915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69</a:t>
            </a:fld>
            <a:endParaRPr lang="en-US"/>
          </a:p>
        </p:txBody>
      </p:sp>
      <p:pic>
        <p:nvPicPr>
          <p:cNvPr id="3" name="Picture 2">
            <a:extLst>
              <a:ext uri="{FF2B5EF4-FFF2-40B4-BE49-F238E27FC236}">
                <a16:creationId xmlns:a16="http://schemas.microsoft.com/office/drawing/2014/main" id="{AC47C851-2F25-C2E3-DAB2-0A4B82CBC42C}"/>
              </a:ext>
            </a:extLst>
          </p:cNvPr>
          <p:cNvPicPr>
            <a:picLocks noChangeAspect="1"/>
          </p:cNvPicPr>
          <p:nvPr/>
        </p:nvPicPr>
        <p:blipFill>
          <a:blip r:embed="rId2"/>
          <a:stretch>
            <a:fillRect/>
          </a:stretch>
        </p:blipFill>
        <p:spPr>
          <a:xfrm>
            <a:off x="2616653" y="1617940"/>
            <a:ext cx="6958694" cy="4738410"/>
          </a:xfrm>
          <a:prstGeom prst="rect">
            <a:avLst/>
          </a:prstGeom>
        </p:spPr>
      </p:pic>
    </p:spTree>
    <p:extLst>
      <p:ext uri="{BB962C8B-B14F-4D97-AF65-F5344CB8AC3E}">
        <p14:creationId xmlns:p14="http://schemas.microsoft.com/office/powerpoint/2010/main" val="2453554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70</a:t>
            </a:fld>
            <a:endParaRPr lang="en-US"/>
          </a:p>
        </p:txBody>
      </p:sp>
      <p:pic>
        <p:nvPicPr>
          <p:cNvPr id="3" name="Picture 2">
            <a:extLst>
              <a:ext uri="{FF2B5EF4-FFF2-40B4-BE49-F238E27FC236}">
                <a16:creationId xmlns:a16="http://schemas.microsoft.com/office/drawing/2014/main" id="{E04A825C-B91A-63F5-4A2B-C24F63C906CD}"/>
              </a:ext>
            </a:extLst>
          </p:cNvPr>
          <p:cNvPicPr>
            <a:picLocks noChangeAspect="1"/>
          </p:cNvPicPr>
          <p:nvPr/>
        </p:nvPicPr>
        <p:blipFill>
          <a:blip r:embed="rId2"/>
          <a:stretch>
            <a:fillRect/>
          </a:stretch>
        </p:blipFill>
        <p:spPr>
          <a:xfrm>
            <a:off x="2476726" y="1609941"/>
            <a:ext cx="7238547" cy="4928971"/>
          </a:xfrm>
          <a:prstGeom prst="rect">
            <a:avLst/>
          </a:prstGeom>
        </p:spPr>
      </p:pic>
    </p:spTree>
    <p:extLst>
      <p:ext uri="{BB962C8B-B14F-4D97-AF65-F5344CB8AC3E}">
        <p14:creationId xmlns:p14="http://schemas.microsoft.com/office/powerpoint/2010/main" val="15295003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71</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72</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73</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74</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75</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76</a:t>
            </a:fld>
            <a:endParaRPr lang="en-US"/>
          </a:p>
        </p:txBody>
      </p:sp>
    </p:spTree>
    <p:extLst>
      <p:ext uri="{BB962C8B-B14F-4D97-AF65-F5344CB8AC3E}">
        <p14:creationId xmlns:p14="http://schemas.microsoft.com/office/powerpoint/2010/main" val="29997167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62BE0-CD84-53B6-C4B8-27F0BBF2F2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Cost and benefit analysis</a:t>
            </a:r>
          </a:p>
        </p:txBody>
      </p:sp>
      <p:pic>
        <p:nvPicPr>
          <p:cNvPr id="8" name="Graphic 7" descr="Money">
            <a:extLst>
              <a:ext uri="{FF2B5EF4-FFF2-40B4-BE49-F238E27FC236}">
                <a16:creationId xmlns:a16="http://schemas.microsoft.com/office/drawing/2014/main" id="{F8D20D8E-2915-E308-2381-47B6100F2E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2FAC9A8D-77AE-5261-29D9-73DEB93EA8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77</a:t>
            </a:fld>
            <a:endParaRPr lang="en-US">
              <a:solidFill>
                <a:schemeClr val="tx1">
                  <a:tint val="75000"/>
                </a:schemeClr>
              </a:solidFill>
            </a:endParaRPr>
          </a:p>
        </p:txBody>
      </p:sp>
    </p:spTree>
    <p:extLst>
      <p:ext uri="{BB962C8B-B14F-4D97-AF65-F5344CB8AC3E}">
        <p14:creationId xmlns:p14="http://schemas.microsoft.com/office/powerpoint/2010/main" val="4056642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BCFF-35AC-2D3E-82A3-ACA880CBF373}"/>
              </a:ext>
            </a:extLst>
          </p:cNvPr>
          <p:cNvSpPr>
            <a:spLocks noGrp="1"/>
          </p:cNvSpPr>
          <p:nvPr>
            <p:ph type="title"/>
          </p:nvPr>
        </p:nvSpPr>
        <p:spPr/>
        <p:txBody>
          <a:bodyPr/>
          <a:lstStyle/>
          <a:p>
            <a:r>
              <a:rPr lang="en-US"/>
              <a:t>Costs to be incurred</a:t>
            </a:r>
            <a:endParaRPr lang="en-US" dirty="0"/>
          </a:p>
        </p:txBody>
      </p:sp>
      <p:graphicFrame>
        <p:nvGraphicFramePr>
          <p:cNvPr id="5" name="Content Placeholder 4">
            <a:extLst>
              <a:ext uri="{FF2B5EF4-FFF2-40B4-BE49-F238E27FC236}">
                <a16:creationId xmlns:a16="http://schemas.microsoft.com/office/drawing/2014/main" id="{406F2924-1453-2B73-7F3D-04F32AB0ABBA}"/>
              </a:ext>
            </a:extLst>
          </p:cNvPr>
          <p:cNvGraphicFramePr>
            <a:graphicFrameLocks noGrp="1"/>
          </p:cNvGraphicFramePr>
          <p:nvPr>
            <p:ph idx="1"/>
            <p:extLst>
              <p:ext uri="{D42A27DB-BD31-4B8C-83A1-F6EECF244321}">
                <p14:modId xmlns:p14="http://schemas.microsoft.com/office/powerpoint/2010/main" val="3263885413"/>
              </p:ext>
            </p:extLst>
          </p:nvPr>
        </p:nvGraphicFramePr>
        <p:xfrm>
          <a:off x="838200" y="1562100"/>
          <a:ext cx="10515600" cy="4614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0F723A5-D9D2-0A99-C3BF-E17BE77221E2}"/>
              </a:ext>
            </a:extLst>
          </p:cNvPr>
          <p:cNvSpPr>
            <a:spLocks noGrp="1"/>
          </p:cNvSpPr>
          <p:nvPr>
            <p:ph type="sldNum" sz="quarter" idx="12"/>
          </p:nvPr>
        </p:nvSpPr>
        <p:spPr/>
        <p:txBody>
          <a:bodyPr/>
          <a:lstStyle/>
          <a:p>
            <a:fld id="{37FF7058-1E87-074D-B55E-1E793A8E9CC7}" type="slidenum">
              <a:rPr lang="en-US" smtClean="0"/>
              <a:t>78</a:t>
            </a:fld>
            <a:endParaRPr lang="en-US"/>
          </a:p>
        </p:txBody>
      </p:sp>
    </p:spTree>
    <p:extLst>
      <p:ext uri="{BB962C8B-B14F-4D97-AF65-F5344CB8AC3E}">
        <p14:creationId xmlns:p14="http://schemas.microsoft.com/office/powerpoint/2010/main" val="8158721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5510-8327-20E1-0E46-2AFB72C8BAC6}"/>
              </a:ext>
            </a:extLst>
          </p:cNvPr>
          <p:cNvSpPr>
            <a:spLocks noGrp="1"/>
          </p:cNvSpPr>
          <p:nvPr>
            <p:ph type="title"/>
          </p:nvPr>
        </p:nvSpPr>
        <p:spPr/>
        <p:txBody>
          <a:bodyPr/>
          <a:lstStyle/>
          <a:p>
            <a:r>
              <a:rPr lang="en-US"/>
              <a:t>Benefits to be realized:</a:t>
            </a:r>
            <a:endParaRPr lang="en-US" dirty="0"/>
          </a:p>
        </p:txBody>
      </p:sp>
      <p:graphicFrame>
        <p:nvGraphicFramePr>
          <p:cNvPr id="5" name="Content Placeholder 4">
            <a:extLst>
              <a:ext uri="{FF2B5EF4-FFF2-40B4-BE49-F238E27FC236}">
                <a16:creationId xmlns:a16="http://schemas.microsoft.com/office/drawing/2014/main" id="{C7CE110C-4CFA-8841-2A49-9F51EFDA3956}"/>
              </a:ext>
            </a:extLst>
          </p:cNvPr>
          <p:cNvGraphicFramePr>
            <a:graphicFrameLocks noGrp="1"/>
          </p:cNvGraphicFramePr>
          <p:nvPr>
            <p:ph idx="1"/>
            <p:extLst>
              <p:ext uri="{D42A27DB-BD31-4B8C-83A1-F6EECF244321}">
                <p14:modId xmlns:p14="http://schemas.microsoft.com/office/powerpoint/2010/main" val="1908048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91CCF1F-B21F-9E58-6B90-59201E906C08}"/>
              </a:ext>
            </a:extLst>
          </p:cNvPr>
          <p:cNvSpPr>
            <a:spLocks noGrp="1"/>
          </p:cNvSpPr>
          <p:nvPr>
            <p:ph type="sldNum" sz="quarter" idx="12"/>
          </p:nvPr>
        </p:nvSpPr>
        <p:spPr/>
        <p:txBody>
          <a:bodyPr/>
          <a:lstStyle/>
          <a:p>
            <a:fld id="{37FF7058-1E87-074D-B55E-1E793A8E9CC7}" type="slidenum">
              <a:rPr lang="en-US" smtClean="0"/>
              <a:t>79</a:t>
            </a:fld>
            <a:endParaRPr lang="en-US"/>
          </a:p>
        </p:txBody>
      </p:sp>
    </p:spTree>
    <p:extLst>
      <p:ext uri="{BB962C8B-B14F-4D97-AF65-F5344CB8AC3E}">
        <p14:creationId xmlns:p14="http://schemas.microsoft.com/office/powerpoint/2010/main" val="576692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1835404"/>
          </a:xfrm>
        </p:spPr>
        <p:txBody>
          <a:bodyPr>
            <a:normAutofit/>
          </a:bodyPr>
          <a:lstStyle/>
          <a:p>
            <a:pPr marL="457200" indent="-457200">
              <a:buFont typeface="+mj-lt"/>
              <a:buAutoNum type="arabicPeriod"/>
            </a:pPr>
            <a:r>
              <a:rPr lang="en-SG" sz="2000" b="0" dirty="0">
                <a:effectLst/>
                <a:latin typeface="Arial" panose="020B0604020202020204" pitchFamily="34" charset="0"/>
                <a:cs typeface="Arial" panose="020B0604020202020204" pitchFamily="34" charset="0"/>
              </a:rPr>
              <a:t>Age model</a:t>
            </a:r>
          </a:p>
          <a:p>
            <a:pPr lvl="1">
              <a:buFont typeface="Wingdings" pitchFamily="2" charset="2"/>
              <a:buChar char="Ø"/>
            </a:pPr>
            <a:r>
              <a:rPr lang="en-SG" sz="2000" dirty="0">
                <a:latin typeface="Arial" panose="020B0604020202020204" pitchFamily="34" charset="0"/>
                <a:cs typeface="Arial" panose="020B0604020202020204" pitchFamily="34" charset="0"/>
              </a:rPr>
              <a:t>The model has limited accuracy (0.6) when trying to determine age from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This is because judging age from appearance alone is difficult and subjective, as people can look much younger or older than their actual age.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80</a:t>
            </a:fld>
            <a:endParaRPr lang="en-US"/>
          </a:p>
        </p:txBody>
      </p:sp>
      <p:sp>
        <p:nvSpPr>
          <p:cNvPr id="3" name="TextBox 2">
            <a:extLst>
              <a:ext uri="{FF2B5EF4-FFF2-40B4-BE49-F238E27FC236}">
                <a16:creationId xmlns:a16="http://schemas.microsoft.com/office/drawing/2014/main" id="{031D77F8-149D-B81F-F330-B300C0156F16}"/>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40938481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spcBef>
                <a:spcPts val="1000"/>
              </a:spcBef>
              <a:buFont typeface="+mj-lt"/>
              <a:buAutoNum type="arabicPeriod" startAt="2"/>
            </a:pPr>
            <a:r>
              <a:rPr lang="en-SG" sz="2000" dirty="0">
                <a:latin typeface="Arial" panose="020B0604020202020204" pitchFamily="34" charset="0"/>
                <a:cs typeface="Arial" panose="020B0604020202020204" pitchFamily="34" charset="0"/>
              </a:rPr>
              <a:t>Gender and Race model </a:t>
            </a:r>
          </a:p>
          <a:p>
            <a:pPr lvl="1">
              <a:buFont typeface="Wingdings" pitchFamily="2" charset="2"/>
              <a:buChar char="Ø"/>
            </a:pPr>
            <a:r>
              <a:rPr lang="en-SG" sz="2000" dirty="0">
                <a:latin typeface="Arial" panose="020B0604020202020204" pitchFamily="34" charset="0"/>
                <a:cs typeface="Arial" panose="020B0604020202020204" pitchFamily="34" charset="0"/>
              </a:rPr>
              <a:t>Despite good performance in gender and race prediction, the model might be inaccurate due to limitations of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Just like age, appearance can vary significantly from a person's actual gender and race.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81</a:t>
            </a:fld>
            <a:endParaRPr lang="en-US"/>
          </a:p>
        </p:txBody>
      </p:sp>
      <p:sp>
        <p:nvSpPr>
          <p:cNvPr id="3" name="TextBox 2">
            <a:extLst>
              <a:ext uri="{FF2B5EF4-FFF2-40B4-BE49-F238E27FC236}">
                <a16:creationId xmlns:a16="http://schemas.microsoft.com/office/drawing/2014/main" id="{609ECF3B-3A24-88A0-E320-30B699E3E24D}"/>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3053676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lnSpc>
                <a:spcPct val="100000"/>
              </a:lnSpc>
              <a:spcBef>
                <a:spcPts val="1000"/>
              </a:spcBef>
              <a:buFont typeface="+mj-lt"/>
              <a:buAutoNum type="arabicPeriod" startAt="3"/>
            </a:pPr>
            <a:r>
              <a:rPr lang="en-SG" sz="2000" dirty="0">
                <a:latin typeface="Arial" panose="020B0604020202020204" pitchFamily="34" charset="0"/>
                <a:cs typeface="Arial" panose="020B0604020202020204" pitchFamily="34" charset="0"/>
              </a:rPr>
              <a:t>Face Detection model </a:t>
            </a:r>
          </a:p>
          <a:p>
            <a:pPr lvl="1">
              <a:lnSpc>
                <a:spcPct val="100000"/>
              </a:lnSpc>
              <a:buFont typeface="Wingdings" pitchFamily="2" charset="2"/>
              <a:buChar char="Ø"/>
            </a:pPr>
            <a:r>
              <a:rPr lang="en-SG" sz="2000" dirty="0">
                <a:latin typeface="Arial" panose="020B0604020202020204" pitchFamily="34" charset="0"/>
                <a:cs typeface="Arial" panose="020B0604020202020204" pitchFamily="34" charset="0"/>
              </a:rPr>
              <a:t>The model cannot detect faces with face masks on.</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82</a:t>
            </a:fld>
            <a:endParaRPr lang="en-US"/>
          </a:p>
        </p:txBody>
      </p:sp>
      <p:sp>
        <p:nvSpPr>
          <p:cNvPr id="3" name="TextBox 2">
            <a:extLst>
              <a:ext uri="{FF2B5EF4-FFF2-40B4-BE49-F238E27FC236}">
                <a16:creationId xmlns:a16="http://schemas.microsoft.com/office/drawing/2014/main" id="{CA52E8B5-B216-D88E-0AC9-4B43118A3C9A}"/>
              </a:ext>
            </a:extLst>
          </p:cNvPr>
          <p:cNvSpPr txBox="1"/>
          <p:nvPr/>
        </p:nvSpPr>
        <p:spPr>
          <a:xfrm>
            <a:off x="4432300" y="3998511"/>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709553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dirty="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pPr>
              <a:lnSpc>
                <a:spcPct val="100000"/>
              </a:lnSpc>
              <a:buFont typeface="Wingdings" pitchFamily="2" charset="2"/>
              <a:buChar char="Ø"/>
            </a:pPr>
            <a:r>
              <a:rPr lang="en-SG" sz="2000" dirty="0">
                <a:latin typeface="Arial" panose="020B0604020202020204" pitchFamily="34" charset="0"/>
                <a:cs typeface="Arial" panose="020B0604020202020204" pitchFamily="34" charset="0"/>
              </a:rPr>
              <a:t>Appearance age</a:t>
            </a:r>
          </a:p>
          <a:p>
            <a:pPr lvl="1">
              <a:lnSpc>
                <a:spcPct val="100000"/>
              </a:lnSpc>
            </a:pPr>
            <a:r>
              <a:rPr lang="en-SG" sz="2000" dirty="0">
                <a:latin typeface="Arial" panose="020B0604020202020204" pitchFamily="34" charset="0"/>
                <a:cs typeface="Arial" panose="020B0604020202020204" pitchFamily="34" charset="0"/>
              </a:rPr>
              <a:t>Due to the difference between appearance and actual demographics, banks might need to store additional data about a customer's perceived appearance.</a:t>
            </a:r>
          </a:p>
          <a:p>
            <a:pPr lvl="1">
              <a:lnSpc>
                <a:spcPct val="100000"/>
              </a:lnSpc>
            </a:pPr>
            <a:r>
              <a:rPr lang="en-SG" sz="2000" dirty="0">
                <a:latin typeface="Arial" panose="020B0604020202020204" pitchFamily="34" charset="0"/>
                <a:cs typeface="Arial" panose="020B0604020202020204" pitchFamily="34" charset="0"/>
              </a:rPr>
              <a:t>In cases like a 30-year-old customer consistently appearing like a 20-year-old, the system should adapt to recognize their "appearance age".</a:t>
            </a:r>
          </a:p>
          <a:p>
            <a:pPr lvl="1">
              <a:lnSpc>
                <a:spcPct val="100000"/>
              </a:lnSpc>
            </a:pPr>
            <a:r>
              <a:rPr lang="en-SG" sz="2000" dirty="0">
                <a:latin typeface="Arial" panose="020B0604020202020204" pitchFamily="34" charset="0"/>
                <a:cs typeface="Arial" panose="020B0604020202020204" pitchFamily="34" charset="0"/>
              </a:rPr>
              <a:t>This solves the problem of profiles mismatching a customer's visual presentation.</a:t>
            </a:r>
          </a:p>
          <a:p>
            <a:pPr lvl="1">
              <a:lnSpc>
                <a:spcPct val="100000"/>
              </a:lnSpc>
            </a:pPr>
            <a:endParaRPr lang="en-SG" sz="2000" dirty="0">
              <a:latin typeface="Arial" panose="020B0604020202020204" pitchFamily="34" charset="0"/>
              <a:cs typeface="Arial" panose="020B0604020202020204" pitchFamily="34" charset="0"/>
            </a:endParaRPr>
          </a:p>
          <a:p>
            <a:pPr marL="228600" lvl="1">
              <a:lnSpc>
                <a:spcPct val="100000"/>
              </a:lnSpc>
              <a:spcBef>
                <a:spcPts val="1000"/>
              </a:spcBef>
              <a:buFont typeface="Wingdings" pitchFamily="2" charset="2"/>
              <a:buChar char="Ø"/>
            </a:pPr>
            <a:r>
              <a:rPr lang="en-SG" sz="2000" dirty="0">
                <a:latin typeface="Arial" panose="020B0604020202020204" pitchFamily="34" charset="0"/>
                <a:cs typeface="Arial" panose="020B0604020202020204" pitchFamily="34" charset="0"/>
              </a:rPr>
              <a:t>Banks may consider mandatory mask removal for cash withdrawals at ATMs.</a:t>
            </a:r>
          </a:p>
          <a:p>
            <a:pPr marL="0" indent="0">
              <a:buNone/>
            </a:pPr>
            <a:endParaRPr lang="en-SG" sz="20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83</a:t>
            </a:fld>
            <a:endParaRPr lang="en-US"/>
          </a:p>
        </p:txBody>
      </p:sp>
      <p:sp>
        <p:nvSpPr>
          <p:cNvPr id="4" name="TextBox 3">
            <a:extLst>
              <a:ext uri="{FF2B5EF4-FFF2-40B4-BE49-F238E27FC236}">
                <a16:creationId xmlns:a16="http://schemas.microsoft.com/office/drawing/2014/main" id="{8A9A2FD7-2C1D-2C85-FF77-2CCBE081EA4F}"/>
              </a:ext>
            </a:extLst>
          </p:cNvPr>
          <p:cNvSpPr txBox="1"/>
          <p:nvPr/>
        </p:nvSpPr>
        <p:spPr>
          <a:xfrm>
            <a:off x="4432300" y="5246735"/>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12827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The models effectively tackle the problem statement by enhancing ATM security.</a:t>
            </a:r>
          </a:p>
          <a:p>
            <a:r>
              <a:rPr lang="en-SG" sz="2200" dirty="0">
                <a:latin typeface="Arial" panose="020B0604020202020204" pitchFamily="34" charset="0"/>
                <a:cs typeface="Arial" panose="020B0604020202020204" pitchFamily="34" charset="0"/>
              </a:rPr>
              <a:t>The models improve ATM security by using face detection to flag suspicious withdrawals where the person doesn't match the cardholder. This builds customer trust in the bank's ATMs.</a:t>
            </a:r>
          </a:p>
          <a:p>
            <a:endParaRPr lang="en-SG" sz="2200" dirty="0">
              <a:latin typeface="Arial" panose="020B0604020202020204" pitchFamily="34" charset="0"/>
              <a:cs typeface="Arial" panose="020B0604020202020204" pitchFamily="34" charset="0"/>
            </a:endParaRPr>
          </a:p>
          <a:p>
            <a:pPr marL="0" indent="0" algn="ctr">
              <a:buNone/>
            </a:pPr>
            <a:r>
              <a:rPr lang="en-SG" sz="9600" dirty="0">
                <a:latin typeface="Arial" panose="020B0604020202020204" pitchFamily="34" charset="0"/>
                <a:cs typeface="Arial" panose="020B0604020202020204" pitchFamily="34" charset="0"/>
              </a:rPr>
              <a:t>🥰🏦</a:t>
            </a:r>
            <a:endParaRPr lang="en-US" sz="9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84</a:t>
            </a:fld>
            <a:endParaRPr lang="en-US"/>
          </a:p>
        </p:txBody>
      </p:sp>
    </p:spTree>
    <p:extLst>
      <p:ext uri="{BB962C8B-B14F-4D97-AF65-F5344CB8AC3E}">
        <p14:creationId xmlns:p14="http://schemas.microsoft.com/office/powerpoint/2010/main" val="27736090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85</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86</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2416</TotalTime>
  <Words>1754</Words>
  <Application>Microsoft Macintosh PowerPoint</Application>
  <PresentationFormat>Widescreen</PresentationFormat>
  <Paragraphs>584</Paragraphs>
  <Slides>86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86</vt:i4>
      </vt:variant>
    </vt:vector>
  </HeadingPairs>
  <TitlesOfParts>
    <vt:vector size="94" baseType="lpstr">
      <vt:lpstr>Söhne</vt:lpstr>
      <vt:lpstr>Aptos</vt:lpstr>
      <vt:lpstr>Aptos Display</vt:lpstr>
      <vt:lpstr>Arial</vt:lpstr>
      <vt:lpstr>Calibri</vt:lpstr>
      <vt:lpstr>Roboto</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Machine learning models</vt:lpstr>
      <vt:lpstr>Machine learning models</vt:lpstr>
      <vt:lpstr>Gender Classification model</vt:lpstr>
      <vt:lpstr>Modelling process</vt:lpstr>
      <vt:lpstr>Base models</vt:lpstr>
      <vt:lpstr>Base models</vt:lpstr>
      <vt:lpstr>Modelling process</vt:lpstr>
      <vt:lpstr>Fine Tuning – VGG Face</vt:lpstr>
      <vt:lpstr>Model Comparison</vt:lpstr>
      <vt:lpstr>Model Comparison</vt:lpstr>
      <vt:lpstr>Other metrics – VGGFace (fine-tuned)</vt:lpstr>
      <vt:lpstr>Confusion Matrix</vt:lpstr>
      <vt:lpstr>Samples of True Prediction</vt:lpstr>
      <vt:lpstr>Samples of False Prediction</vt:lpstr>
      <vt:lpstr>Proportion of misclassified gender based on age group</vt:lpstr>
      <vt:lpstr>Machine learning models</vt:lpstr>
      <vt:lpstr>Race Classificationmodel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Confusion Matrix</vt:lpstr>
      <vt:lpstr>Confusion Matrix</vt:lpstr>
      <vt:lpstr>Confusion Matrix</vt:lpstr>
      <vt:lpstr>Confusion Matrix</vt:lpstr>
      <vt:lpstr>Samples of True Prediction</vt:lpstr>
      <vt:lpstr>Samples of False Prediction</vt:lpstr>
      <vt:lpstr>Machine learning models</vt:lpstr>
      <vt:lpstr>Age Classification 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Cost and benefit analysis</vt:lpstr>
      <vt:lpstr>Costs to be incurred</vt:lpstr>
      <vt:lpstr>Benefits to be realized:</vt:lpstr>
      <vt:lpstr>Limitation of the models</vt:lpstr>
      <vt:lpstr>Limitation of the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32</cp:revision>
  <dcterms:created xsi:type="dcterms:W3CDTF">2024-04-28T12:22:54Z</dcterms:created>
  <dcterms:modified xsi:type="dcterms:W3CDTF">2024-05-07T07:55:22Z</dcterms:modified>
  <cp:category/>
</cp:coreProperties>
</file>